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Default Extension="doc" ContentType="application/msword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23" r:id="rId2"/>
    <p:sldId id="322" r:id="rId3"/>
    <p:sldId id="321" r:id="rId4"/>
    <p:sldId id="415" r:id="rId5"/>
    <p:sldId id="417" r:id="rId6"/>
    <p:sldId id="418" r:id="rId7"/>
    <p:sldId id="419" r:id="rId8"/>
    <p:sldId id="416" r:id="rId9"/>
    <p:sldId id="320" r:id="rId10"/>
    <p:sldId id="379" r:id="rId11"/>
    <p:sldId id="420" r:id="rId12"/>
    <p:sldId id="421" r:id="rId13"/>
    <p:sldId id="429" r:id="rId14"/>
    <p:sldId id="422" r:id="rId15"/>
    <p:sldId id="423" r:id="rId16"/>
    <p:sldId id="424" r:id="rId17"/>
    <p:sldId id="425" r:id="rId18"/>
    <p:sldId id="426" r:id="rId19"/>
    <p:sldId id="427" r:id="rId20"/>
    <p:sldId id="428" r:id="rId21"/>
    <p:sldId id="392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9" autoAdjust="0"/>
    <p:restoredTop sz="94660"/>
  </p:normalViewPr>
  <p:slideViewPr>
    <p:cSldViewPr>
      <p:cViewPr varScale="1">
        <p:scale>
          <a:sx n="86" d="100"/>
          <a:sy n="86" d="100"/>
        </p:scale>
        <p:origin x="-10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24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337A445-F938-4061-B961-4D89A5582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7477A1-E1A4-4F70-8B3C-1EDABE9CF1C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E254B1-6344-490A-9F44-671AB0B81305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589F2C-935A-4539-AB32-5B81CE3D540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BF6ED0-7FA6-4D6B-8823-9EA0E765CE6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2E8261-8AD7-4590-8203-06F6724CC4E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CB2C02-1B61-48B1-95EF-EBB70A5E184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1BC92F-3C28-4756-89F2-4445A4A1405C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3DB834-5D01-4FF7-A01D-FD2E83C1480B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2D37D-937E-4A23-8D76-03DAECAF5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E092E-8098-46C9-8879-07D29EE38C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82B96-B864-4BD0-A4CE-A1E9B0384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BDB53-24EA-4AF4-997E-B1197BD03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F31E3-568D-4AF0-9317-5C8B588D0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BD54F-AEDD-441A-B5C8-D45B3344A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F871C-63FC-45B0-9191-5571545BDD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D1146-2606-409A-B4B1-DF95AC47E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FE56A-935E-4BB3-8AF6-B38553840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E6E2A-4E53-45C7-B322-933A0E7DC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ED37B-B456-4B83-BDF6-2340C92A0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6C266-A84F-47D9-BE05-DA7CC351A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BC970-F79C-4740-85D6-E8120963D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2D2B13F-AEFA-4255-A35D-917B4989D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151" name="Picture 7" descr="smileswash log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867400" y="228600"/>
            <a:ext cx="2978150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6D2CC4-142E-4638-95C6-AD343015DC3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white">
          <a:xfrm>
            <a:off x="990600" y="838200"/>
            <a:ext cx="6781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eaLnBrk="0" hangingPunct="0"/>
            <a:r>
              <a:rPr lang="en-US" sz="2000" b="1">
                <a:solidFill>
                  <a:srgbClr val="336699"/>
                </a:solidFill>
              </a:rPr>
              <a:t>Optimist International Leadership Development</a:t>
            </a:r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609600" y="2438400"/>
            <a:ext cx="8001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0" hangingPunct="0"/>
            <a:r>
              <a:rPr lang="en-US" sz="5400" b="1">
                <a:hlinkClick r:id="" action="ppaction://noaction">
                  <a:snd r:embed="rId2" name="APPLAUSE.WAV"/>
                </a:hlinkClick>
              </a:rPr>
              <a:t>Club Secretary-Treasurer-Designate</a:t>
            </a:r>
            <a:endParaRPr lang="en-US" sz="4800">
              <a:hlinkClick r:id="" action="ppaction://noaction">
                <a:snd r:embed="rId2" name="APPLAUSE.WAV"/>
              </a:hlinkClick>
            </a:endParaRPr>
          </a:p>
          <a:p>
            <a:pPr algn="ctr" eaLnBrk="0" hangingPunct="0"/>
            <a:r>
              <a:rPr lang="en-US" sz="4400" b="1">
                <a:hlinkClick r:id="" action="ppaction://noaction">
                  <a:snd r:embed="rId2" name="APPLAUSE.WAV"/>
                </a:hlinkClick>
              </a:rPr>
              <a:t>Seminar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6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6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E8DBCA-337F-4E6A-ABA6-52FA6E6D376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524000"/>
            <a:ext cx="8763000" cy="1447800"/>
          </a:xfrm>
        </p:spPr>
        <p:txBody>
          <a:bodyPr/>
          <a:lstStyle/>
          <a:p>
            <a:pPr eaLnBrk="1" hangingPunct="1"/>
            <a:r>
              <a:rPr lang="en-US" b="1" smtClean="0"/>
              <a:t>Secretary-Treasurer Designate</a:t>
            </a:r>
            <a:endParaRPr lang="en-US" smtClean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00400"/>
            <a:ext cx="4191000" cy="161925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Reporting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5562600" y="2667000"/>
          <a:ext cx="2773363" cy="3463925"/>
        </p:xfrm>
        <a:graphic>
          <a:graphicData uri="http://schemas.openxmlformats.org/presentationml/2006/ole">
            <p:oleObj spid="_x0000_s4098" name="Clip" r:id="rId3" imgW="2773080" imgH="3464280" progId="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331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335370-94A9-4641-A808-69B86E1CF6C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Reporting - Externally</a:t>
            </a:r>
          </a:p>
        </p:txBody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228600" y="2057400"/>
            <a:ext cx="85344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/>
              <a:t>Add and delete Members with this form.</a:t>
            </a:r>
          </a:p>
          <a:p>
            <a:pPr>
              <a:buFontTx/>
              <a:buChar char="•"/>
            </a:pPr>
            <a:r>
              <a:rPr lang="en-US" sz="2800"/>
              <a:t>Change Member information (address, etc.)</a:t>
            </a:r>
          </a:p>
          <a:p>
            <a:pPr>
              <a:buFontTx/>
              <a:buChar char="•"/>
            </a:pPr>
            <a:r>
              <a:rPr lang="en-US" sz="2800"/>
              <a:t>New Members receive ‘Optimist Magazine” and are covered by our insurance.</a:t>
            </a:r>
          </a:p>
          <a:p>
            <a:pPr>
              <a:buFontTx/>
              <a:buChar char="•"/>
            </a:pPr>
            <a:r>
              <a:rPr lang="en-US" sz="2800"/>
              <a:t>District and International dues are based on the number of Members at the end of each quarter.</a:t>
            </a:r>
          </a:p>
          <a:p>
            <a:pPr>
              <a:buFontTx/>
              <a:buChar char="•"/>
            </a:pPr>
            <a:r>
              <a:rPr lang="en-US" sz="2800"/>
              <a:t>The activation date is the date received at Optimist International. </a:t>
            </a:r>
            <a:r>
              <a:rPr lang="en-US" sz="1200"/>
              <a:t>(the only exception is the end of the Optimist year - September 30 -use the postmark date)</a:t>
            </a:r>
          </a:p>
          <a:p>
            <a:pPr>
              <a:buFontTx/>
              <a:buChar char="•"/>
            </a:pPr>
            <a:r>
              <a:rPr lang="en-US" sz="2800"/>
              <a:t>Form must be signed by the Club President and Club Secretary-Treasurer</a:t>
            </a:r>
            <a:endParaRPr lang="en-US" sz="1200"/>
          </a:p>
        </p:txBody>
      </p:sp>
      <p:sp>
        <p:nvSpPr>
          <p:cNvPr id="13318" name="Text Box 4"/>
          <p:cNvSpPr txBox="1">
            <a:spLocks noChangeArrowheads="1"/>
          </p:cNvSpPr>
          <p:nvPr/>
        </p:nvSpPr>
        <p:spPr bwMode="auto">
          <a:xfrm>
            <a:off x="2193925" y="1387475"/>
            <a:ext cx="447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Club Roster Adjustment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43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0FA4C4-3B06-481C-AD90-3BBD7D855E35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Reporting - Externally</a:t>
            </a:r>
          </a:p>
        </p:txBody>
      </p:sp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228600" y="2209800"/>
            <a:ext cx="8534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/>
              <a:t>Due February 15 – </a:t>
            </a:r>
            <a:r>
              <a:rPr lang="en-US" sz="2800" b="1" i="1">
                <a:solidFill>
                  <a:srgbClr val="FF0000"/>
                </a:solidFill>
              </a:rPr>
              <a:t>All</a:t>
            </a:r>
            <a:r>
              <a:rPr lang="en-US" sz="2800"/>
              <a:t> US Clubs must file!</a:t>
            </a:r>
          </a:p>
          <a:p>
            <a:endParaRPr lang="en-US" sz="2800"/>
          </a:p>
        </p:txBody>
      </p:sp>
      <p:sp>
        <p:nvSpPr>
          <p:cNvPr id="14342" name="Text Box 4"/>
          <p:cNvSpPr txBox="1">
            <a:spLocks noChangeArrowheads="1"/>
          </p:cNvSpPr>
          <p:nvPr/>
        </p:nvSpPr>
        <p:spPr bwMode="auto">
          <a:xfrm>
            <a:off x="3078163" y="1387475"/>
            <a:ext cx="2709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IRS Form 990</a:t>
            </a:r>
          </a:p>
        </p:txBody>
      </p:sp>
      <p:pic>
        <p:nvPicPr>
          <p:cNvPr id="14343" name="Picture 6" descr="file-990-p7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048000"/>
            <a:ext cx="6769100" cy="3048000"/>
          </a:xfrm>
          <a:prstGeom prst="rect">
            <a:avLst/>
          </a:prstGeom>
          <a:noFill/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524000"/>
          </a:xfrm>
        </p:spPr>
        <p:txBody>
          <a:bodyPr/>
          <a:lstStyle/>
          <a:p>
            <a:r>
              <a:rPr lang="en-US" smtClean="0"/>
              <a:t>Reporting – Externally</a:t>
            </a:r>
            <a:br>
              <a:rPr lang="en-US" smtClean="0"/>
            </a:br>
            <a:r>
              <a:rPr lang="en-US" sz="3200" smtClean="0"/>
              <a:t>GA Corporate Registration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1536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1676400"/>
          </a:xfrm>
        </p:spPr>
        <p:txBody>
          <a:bodyPr/>
          <a:lstStyle/>
          <a:p>
            <a:r>
              <a:rPr lang="en-US" sz="2800" smtClean="0"/>
              <a:t>All Georgia Incorporated Clubs must renew their corporate registration by April 1</a:t>
            </a:r>
          </a:p>
          <a:p>
            <a:r>
              <a:rPr lang="en-US" sz="2800" smtClean="0"/>
              <a:t>www.sos.georgia.gov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DE70AC-8B23-42B4-8255-5A794DEED586}" type="slidenum">
              <a:rPr lang="en-US" smtClean="0"/>
              <a:pPr/>
              <a:t>13</a:t>
            </a:fld>
            <a:endParaRPr lang="en-US" smtClean="0"/>
          </a:p>
        </p:txBody>
      </p:sp>
      <p:pic>
        <p:nvPicPr>
          <p:cNvPr id="7" name="Picture 6" descr="SOS_Reg_p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3048000"/>
            <a:ext cx="5334000" cy="3186113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638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CD3BE5-7CC5-4427-B328-60870BEBDBC1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Reporting - Externally</a:t>
            </a:r>
          </a:p>
        </p:txBody>
      </p:sp>
      <p:sp>
        <p:nvSpPr>
          <p:cNvPr id="16389" name="Text Box 3"/>
          <p:cNvSpPr txBox="1">
            <a:spLocks noChangeArrowheads="1"/>
          </p:cNvSpPr>
          <p:nvPr/>
        </p:nvSpPr>
        <p:spPr bwMode="auto">
          <a:xfrm>
            <a:off x="228600" y="2209800"/>
            <a:ext cx="89154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/>
              <a:t>Due May 20</a:t>
            </a:r>
          </a:p>
          <a:p>
            <a:pPr>
              <a:buFontTx/>
              <a:buChar char="•"/>
            </a:pPr>
            <a:r>
              <a:rPr lang="en-US" sz="2800"/>
              <a:t>Officer information is mailed out with the supplied information.</a:t>
            </a:r>
          </a:p>
          <a:p>
            <a:pPr>
              <a:buFontTx/>
              <a:buChar char="•"/>
            </a:pPr>
            <a:r>
              <a:rPr lang="en-US" sz="2800"/>
              <a:t>Information supplied to the Districts for their records.</a:t>
            </a:r>
          </a:p>
          <a:p>
            <a:pPr>
              <a:buFontTx/>
              <a:buChar char="•"/>
            </a:pPr>
            <a:endParaRPr lang="en-US" sz="2800"/>
          </a:p>
          <a:p>
            <a:pPr algn="ctr"/>
            <a:r>
              <a:rPr lang="en-US" sz="2800"/>
              <a:t>Every year hundreds of Club leaders do not receive their materials due to incorrect information supplied, or lack of a Club filing this report.</a:t>
            </a:r>
          </a:p>
          <a:p>
            <a:pPr>
              <a:buFontTx/>
              <a:buChar char="•"/>
            </a:pPr>
            <a:endParaRPr lang="en-US" sz="2800"/>
          </a:p>
          <a:p>
            <a:pPr>
              <a:buFontTx/>
              <a:buChar char="•"/>
            </a:pPr>
            <a:endParaRPr lang="en-US" sz="2800"/>
          </a:p>
          <a:p>
            <a:pPr>
              <a:buFontTx/>
              <a:buChar char="•"/>
            </a:pPr>
            <a:endParaRPr lang="en-US" sz="2800"/>
          </a:p>
          <a:p>
            <a:pPr>
              <a:buFontTx/>
              <a:buChar char="•"/>
            </a:pPr>
            <a:endParaRPr lang="en-US" sz="2800"/>
          </a:p>
        </p:txBody>
      </p:sp>
      <p:sp>
        <p:nvSpPr>
          <p:cNvPr id="16390" name="Text Box 4"/>
          <p:cNvSpPr txBox="1">
            <a:spLocks noChangeArrowheads="1"/>
          </p:cNvSpPr>
          <p:nvPr/>
        </p:nvSpPr>
        <p:spPr bwMode="auto">
          <a:xfrm>
            <a:off x="2579688" y="1387475"/>
            <a:ext cx="3725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Officer Elect Report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741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376122-92EF-4D3B-903A-5A417FAEFA3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Reporting - Externally</a:t>
            </a:r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228600" y="2209800"/>
            <a:ext cx="89154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/>
              <a:t>Due September 30 to District Activities Chair</a:t>
            </a:r>
          </a:p>
          <a:p>
            <a:pPr>
              <a:buFontTx/>
              <a:buChar char="•"/>
            </a:pPr>
            <a:r>
              <a:rPr lang="en-US" sz="2800"/>
              <a:t>Report on service project or activity – can be video.</a:t>
            </a:r>
          </a:p>
          <a:p>
            <a:pPr>
              <a:buFontTx/>
              <a:buChar char="•"/>
            </a:pPr>
            <a:r>
              <a:rPr lang="en-US" sz="2800"/>
              <a:t>Share with other Optimist Clubs your great project ideas.</a:t>
            </a:r>
          </a:p>
          <a:p>
            <a:pPr>
              <a:buFontTx/>
              <a:buChar char="•"/>
            </a:pPr>
            <a:r>
              <a:rPr lang="en-US" sz="2800"/>
              <a:t>Awards are given at District and Internationals levels for a number of categories.</a:t>
            </a:r>
          </a:p>
          <a:p>
            <a:pPr>
              <a:buFontTx/>
              <a:buChar char="•"/>
            </a:pPr>
            <a:r>
              <a:rPr lang="en-US" sz="2800"/>
              <a:t>Due date for International Competition is December 15</a:t>
            </a:r>
          </a:p>
          <a:p>
            <a:pPr>
              <a:buFontTx/>
              <a:buChar char="•"/>
            </a:pPr>
            <a:endParaRPr lang="en-US" sz="2800"/>
          </a:p>
          <a:p>
            <a:pPr>
              <a:buFontTx/>
              <a:buChar char="•"/>
            </a:pPr>
            <a:endParaRPr lang="en-US" sz="2800"/>
          </a:p>
          <a:p>
            <a:pPr>
              <a:buFontTx/>
              <a:buChar char="•"/>
            </a:pPr>
            <a:endParaRPr lang="en-US" sz="2800"/>
          </a:p>
        </p:txBody>
      </p:sp>
      <p:sp>
        <p:nvSpPr>
          <p:cNvPr id="17414" name="Text Box 4"/>
          <p:cNvSpPr txBox="1">
            <a:spLocks noChangeArrowheads="1"/>
          </p:cNvSpPr>
          <p:nvPr/>
        </p:nvSpPr>
        <p:spPr bwMode="auto">
          <a:xfrm>
            <a:off x="1206500" y="1387475"/>
            <a:ext cx="650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Community Projects Awards (CPA)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843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AB6B48-C14C-47C4-A4B1-FF261547807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Reporting - Externally</a:t>
            </a:r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228600" y="2209800"/>
            <a:ext cx="89154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/>
              <a:t>New Club Building Permission Request.</a:t>
            </a:r>
          </a:p>
          <a:p>
            <a:pPr>
              <a:buFontTx/>
              <a:buChar char="•"/>
            </a:pPr>
            <a:r>
              <a:rPr lang="en-US" sz="2800"/>
              <a:t>Club Foundation Representative Appointment – can submit on-line.</a:t>
            </a:r>
          </a:p>
          <a:p>
            <a:pPr>
              <a:buFontTx/>
              <a:buChar char="•"/>
            </a:pPr>
            <a:r>
              <a:rPr lang="en-US" sz="2800"/>
              <a:t>Youth Clubs Report.</a:t>
            </a:r>
          </a:p>
          <a:p>
            <a:pPr>
              <a:buFontTx/>
              <a:buChar char="•"/>
            </a:pPr>
            <a:r>
              <a:rPr lang="en-US" sz="2800"/>
              <a:t>Annual Club Planning Conference (ACPC)</a:t>
            </a:r>
          </a:p>
          <a:p>
            <a:pPr>
              <a:buFontTx/>
              <a:buChar char="•"/>
            </a:pPr>
            <a:r>
              <a:rPr lang="en-US" sz="2800"/>
              <a:t>President’s Pride Report – due August 31st</a:t>
            </a:r>
          </a:p>
          <a:p>
            <a:pPr>
              <a:buFontTx/>
              <a:buChar char="•"/>
            </a:pPr>
            <a:endParaRPr lang="en-US" sz="2800"/>
          </a:p>
          <a:p>
            <a:pPr>
              <a:buFontTx/>
              <a:buChar char="•"/>
            </a:pPr>
            <a:endParaRPr lang="en-US" sz="2800"/>
          </a:p>
          <a:p>
            <a:pPr>
              <a:buFontTx/>
              <a:buChar char="•"/>
            </a:pPr>
            <a:endParaRPr lang="en-US" sz="2800"/>
          </a:p>
        </p:txBody>
      </p:sp>
      <p:sp>
        <p:nvSpPr>
          <p:cNvPr id="18438" name="Text Box 4"/>
          <p:cNvSpPr txBox="1">
            <a:spLocks noChangeArrowheads="1"/>
          </p:cNvSpPr>
          <p:nvPr/>
        </p:nvSpPr>
        <p:spPr bwMode="auto">
          <a:xfrm>
            <a:off x="3105150" y="1387475"/>
            <a:ext cx="2732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Other Reports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945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B81D94-2A66-48C6-81B2-F453DE6A1010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Minutes of Meetings</a:t>
            </a: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228600" y="2590800"/>
            <a:ext cx="8915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/>
              <a:t>Election of officers</a:t>
            </a:r>
          </a:p>
          <a:p>
            <a:endParaRPr lang="en-US" sz="2800"/>
          </a:p>
          <a:p>
            <a:pPr>
              <a:buFontTx/>
              <a:buChar char="•"/>
            </a:pPr>
            <a:r>
              <a:rPr lang="en-US" sz="2800"/>
              <a:t>Amendments in Bylaws</a:t>
            </a:r>
          </a:p>
          <a:p>
            <a:endParaRPr lang="en-US" sz="2800"/>
          </a:p>
          <a:p>
            <a:pPr>
              <a:buFontTx/>
              <a:buChar char="•"/>
            </a:pPr>
            <a:r>
              <a:rPr lang="en-US" sz="2800"/>
              <a:t>Approval of Board action is required</a:t>
            </a:r>
          </a:p>
          <a:p>
            <a:pPr>
              <a:buFontTx/>
              <a:buChar char="•"/>
            </a:pPr>
            <a:endParaRPr lang="en-US" sz="2800"/>
          </a:p>
          <a:p>
            <a:pPr>
              <a:buFontTx/>
              <a:buChar char="•"/>
            </a:pPr>
            <a:endParaRPr lang="en-US" sz="2800"/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439738" y="1616075"/>
            <a:ext cx="79867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Minutes of meetings should be taken when: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048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780E75-1E98-425A-B0E8-FAE2B43FA82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Minutes of Board of Directors</a:t>
            </a:r>
          </a:p>
        </p:txBody>
      </p:sp>
      <p:sp>
        <p:nvSpPr>
          <p:cNvPr id="20485" name="Text Box 3"/>
          <p:cNvSpPr txBox="1">
            <a:spLocks noChangeArrowheads="1"/>
          </p:cNvSpPr>
          <p:nvPr/>
        </p:nvSpPr>
        <p:spPr bwMode="auto">
          <a:xfrm>
            <a:off x="228600" y="2590800"/>
            <a:ext cx="891540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/>
              <a:t>Date, place, time, and who is present</a:t>
            </a:r>
          </a:p>
          <a:p>
            <a:pPr>
              <a:buFontTx/>
              <a:buChar char="•"/>
            </a:pPr>
            <a:r>
              <a:rPr lang="en-US" sz="2800"/>
              <a:t>Record of reports made by the Board</a:t>
            </a:r>
          </a:p>
          <a:p>
            <a:pPr>
              <a:buFontTx/>
              <a:buChar char="•"/>
            </a:pPr>
            <a:r>
              <a:rPr lang="en-US" sz="2800"/>
              <a:t>Motions made, by whom, and pass or fail</a:t>
            </a:r>
          </a:p>
          <a:p>
            <a:pPr>
              <a:buFontTx/>
              <a:buChar char="•"/>
            </a:pPr>
            <a:r>
              <a:rPr lang="en-US" sz="2800"/>
              <a:t>List of Members added or deleted from the roster</a:t>
            </a:r>
          </a:p>
          <a:p>
            <a:pPr>
              <a:buFontTx/>
              <a:buChar char="•"/>
            </a:pPr>
            <a:r>
              <a:rPr lang="en-US" sz="2800"/>
              <a:t>List of appointments by the President</a:t>
            </a:r>
          </a:p>
          <a:p>
            <a:pPr>
              <a:buFontTx/>
              <a:buChar char="•"/>
            </a:pPr>
            <a:endParaRPr lang="en-US" sz="2800"/>
          </a:p>
          <a:p>
            <a:pPr>
              <a:buFontTx/>
              <a:buChar char="•"/>
            </a:pPr>
            <a:endParaRPr lang="en-US" sz="2800"/>
          </a:p>
          <a:p>
            <a:pPr>
              <a:buFontTx/>
              <a:buChar char="•"/>
            </a:pPr>
            <a:endParaRPr lang="en-US" sz="2800"/>
          </a:p>
        </p:txBody>
      </p:sp>
      <p:sp>
        <p:nvSpPr>
          <p:cNvPr id="20486" name="Text Box 4"/>
          <p:cNvSpPr txBox="1">
            <a:spLocks noChangeArrowheads="1"/>
          </p:cNvSpPr>
          <p:nvPr/>
        </p:nvSpPr>
        <p:spPr bwMode="auto">
          <a:xfrm>
            <a:off x="307975" y="1616075"/>
            <a:ext cx="8258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Minutes of meetings should always be taken: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955BCA-7082-4042-883F-E3D2676D40E2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629400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How can a Secretary-Treasurer help a Club Succeed?</a:t>
            </a: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2286000" y="3505200"/>
            <a:ext cx="4538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Roundtable Discussions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0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AD3AFF-6181-4584-A5DE-2E1E3B765B5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524000"/>
            <a:ext cx="8610600" cy="1447800"/>
          </a:xfrm>
        </p:spPr>
        <p:txBody>
          <a:bodyPr/>
          <a:lstStyle/>
          <a:p>
            <a:pPr eaLnBrk="1" hangingPunct="1"/>
            <a:r>
              <a:rPr lang="en-US" b="1" smtClean="0"/>
              <a:t>Secretary-Treasurer Designate</a:t>
            </a:r>
            <a:endParaRPr lang="en-US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00400"/>
            <a:ext cx="4191000" cy="1619250"/>
          </a:xfrm>
        </p:spPr>
        <p:txBody>
          <a:bodyPr/>
          <a:lstStyle/>
          <a:p>
            <a:pPr eaLnBrk="1" hangingPunct="1"/>
            <a:r>
              <a:rPr lang="en-US" smtClean="0"/>
              <a:t>Financial Records</a:t>
            </a:r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5562600" y="2667000"/>
          <a:ext cx="2773363" cy="3463925"/>
        </p:xfrm>
        <a:graphic>
          <a:graphicData uri="http://schemas.openxmlformats.org/presentationml/2006/ole">
            <p:oleObj spid="_x0000_s1026" name="Clip" r:id="rId3" imgW="2773080" imgH="3464280" progId="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35F7F5-F732-4EB4-80E0-BB38A9071E0A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629400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How can a Secretary-Treasurer help a Club Succeed?</a:t>
            </a: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147638" y="1752600"/>
            <a:ext cx="8996362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Be Optimistic</a:t>
            </a:r>
          </a:p>
          <a:p>
            <a:r>
              <a:rPr lang="en-US" sz="2800"/>
              <a:t>Ground the Board in realism without being negative</a:t>
            </a:r>
          </a:p>
          <a:p>
            <a:r>
              <a:rPr lang="en-US" sz="2800"/>
              <a:t>Turn in reports on time</a:t>
            </a:r>
          </a:p>
          <a:p>
            <a:r>
              <a:rPr lang="en-US" sz="2800"/>
              <a:t>Apply for all awards that a Club has earned</a:t>
            </a:r>
          </a:p>
          <a:p>
            <a:r>
              <a:rPr lang="en-US" sz="2800"/>
              <a:t>Keep  accurate records</a:t>
            </a:r>
          </a:p>
          <a:p>
            <a:r>
              <a:rPr lang="en-US" sz="2800"/>
              <a:t>Share rosters with all who might use them</a:t>
            </a:r>
          </a:p>
          <a:p>
            <a:r>
              <a:rPr lang="en-US" sz="2800"/>
              <a:t>Be early at meetings, be available for Member concerns</a:t>
            </a:r>
          </a:p>
          <a:p>
            <a:r>
              <a:rPr lang="en-US" sz="2800"/>
              <a:t>Recognize the efforts of others</a:t>
            </a:r>
          </a:p>
          <a:p>
            <a:r>
              <a:rPr lang="en-US" sz="2800"/>
              <a:t>Be open and forthright</a:t>
            </a:r>
          </a:p>
          <a:p>
            <a:r>
              <a:rPr lang="en-US" sz="2800"/>
              <a:t>Live the “Optimist Creed”</a:t>
            </a:r>
            <a:r>
              <a:rPr lang="en-US"/>
              <a:t> </a:t>
            </a:r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2651125" y="1557338"/>
            <a:ext cx="13827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Possible Answers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19CC42-947F-49F9-A446-F7D431EB77E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524000"/>
            <a:ext cx="7772400" cy="1447800"/>
          </a:xfrm>
        </p:spPr>
        <p:txBody>
          <a:bodyPr/>
          <a:lstStyle/>
          <a:p>
            <a:pPr eaLnBrk="1" hangingPunct="1"/>
            <a:r>
              <a:rPr lang="en-US" b="1" smtClean="0"/>
              <a:t>Secretary-Treasurer Elect</a:t>
            </a:r>
            <a:endParaRPr lang="en-US" smtClean="0"/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00400"/>
            <a:ext cx="4191000" cy="1619250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?Questions?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5562600" y="2667000"/>
          <a:ext cx="2773363" cy="3463925"/>
        </p:xfrm>
        <a:graphic>
          <a:graphicData uri="http://schemas.openxmlformats.org/presentationml/2006/ole">
            <p:oleObj spid="_x0000_s5122" name="Clip" r:id="rId3" imgW="2773080" imgH="3464280" progId="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545E80-AB00-461E-807C-E2FD74F0609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1371600" y="2362200"/>
            <a:ext cx="5791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1800">
              <a:latin typeface="Cooper Black" pitchFamily="18" charset="0"/>
            </a:endParaRPr>
          </a:p>
          <a:p>
            <a:pPr eaLnBrk="0" hangingPunct="0"/>
            <a:endParaRPr lang="en-US" sz="1800">
              <a:latin typeface="Cooper Black" pitchFamily="18" charset="0"/>
            </a:endParaRPr>
          </a:p>
          <a:p>
            <a:pPr eaLnBrk="0" hangingPunct="0"/>
            <a:r>
              <a:rPr lang="en-US" sz="1800">
                <a:latin typeface="Cooper Black" pitchFamily="18" charset="0"/>
              </a:rPr>
              <a:t>	</a:t>
            </a:r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Financial Records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04800" y="1600200"/>
            <a:ext cx="845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381000" y="1524000"/>
            <a:ext cx="8443913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Necessary for accountability.</a:t>
            </a:r>
          </a:p>
          <a:p>
            <a:pPr>
              <a:buFontTx/>
              <a:buChar char="•"/>
            </a:pPr>
            <a:r>
              <a:rPr lang="en-US"/>
              <a:t>Your Club is a business.</a:t>
            </a:r>
          </a:p>
          <a:p>
            <a:pPr>
              <a:buFontTx/>
              <a:buChar char="•"/>
            </a:pPr>
            <a:r>
              <a:rPr lang="en-US"/>
              <a:t>Board has access to your accounting.</a:t>
            </a:r>
          </a:p>
          <a:p>
            <a:pPr>
              <a:buFontTx/>
              <a:buChar char="•"/>
            </a:pPr>
            <a:r>
              <a:rPr lang="en-US"/>
              <a:t>Keep your records neat and accurate</a:t>
            </a:r>
          </a:p>
          <a:p>
            <a:pPr>
              <a:buFontTx/>
              <a:buChar char="•"/>
            </a:pPr>
            <a:r>
              <a:rPr lang="en-US"/>
              <a:t>There should be no possibility of </a:t>
            </a:r>
          </a:p>
          <a:p>
            <a:pPr lvl="1"/>
            <a:r>
              <a:rPr lang="en-US"/>
              <a:t>misunderstanding.</a:t>
            </a:r>
          </a:p>
          <a:p>
            <a:pPr>
              <a:buFontTx/>
              <a:buChar char="•"/>
            </a:pPr>
            <a:r>
              <a:rPr lang="en-US"/>
              <a:t>Club Secretary-Treasurers should be bonded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27D10C-D908-4A09-BA18-5D4F3A72DA3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1371600" y="2362200"/>
            <a:ext cx="5791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1800">
              <a:latin typeface="Cooper Black" pitchFamily="18" charset="0"/>
            </a:endParaRPr>
          </a:p>
          <a:p>
            <a:pPr eaLnBrk="0" hangingPunct="0"/>
            <a:endParaRPr lang="en-US" sz="1800">
              <a:latin typeface="Cooper Black" pitchFamily="18" charset="0"/>
            </a:endParaRPr>
          </a:p>
          <a:p>
            <a:pPr eaLnBrk="0" hangingPunct="0"/>
            <a:r>
              <a:rPr lang="en-US" sz="1800">
                <a:latin typeface="Cooper Black" pitchFamily="18" charset="0"/>
              </a:rPr>
              <a:t>	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Financial Records</a:t>
            </a:r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304800" y="1600200"/>
            <a:ext cx="845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3200400" y="1143000"/>
            <a:ext cx="28241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Cash Receipts</a:t>
            </a:r>
          </a:p>
        </p:txBody>
      </p:sp>
      <p:sp>
        <p:nvSpPr>
          <p:cNvPr id="9224" name="Text Box 7"/>
          <p:cNvSpPr txBox="1">
            <a:spLocks noChangeArrowheads="1"/>
          </p:cNvSpPr>
          <p:nvPr/>
        </p:nvSpPr>
        <p:spPr bwMode="auto">
          <a:xfrm>
            <a:off x="365125" y="2073275"/>
            <a:ext cx="8397875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/>
              <a:t>Cash and checks received are recorded.</a:t>
            </a:r>
          </a:p>
          <a:p>
            <a:pPr>
              <a:buFontTx/>
              <a:buChar char="•"/>
            </a:pPr>
            <a:r>
              <a:rPr lang="en-US"/>
              <a:t>Accurately complete the date and who gave you the money.</a:t>
            </a:r>
          </a:p>
          <a:p>
            <a:pPr>
              <a:buFontTx/>
              <a:buChar char="•"/>
            </a:pPr>
            <a:r>
              <a:rPr lang="en-US"/>
              <a:t>Put in the amount in the appropriate column.</a:t>
            </a:r>
          </a:p>
          <a:p>
            <a:pPr>
              <a:buFontTx/>
              <a:buChar char="•"/>
            </a:pPr>
            <a:r>
              <a:rPr lang="en-US"/>
              <a:t>List the amount to be deposited in the last column.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0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633A71-5627-415A-AB8B-176674F01E3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Financial Records</a:t>
            </a:r>
          </a:p>
        </p:txBody>
      </p:sp>
      <p:sp>
        <p:nvSpPr>
          <p:cNvPr id="2054" name="Text Box 4"/>
          <p:cNvSpPr txBox="1">
            <a:spLocks noChangeArrowheads="1"/>
          </p:cNvSpPr>
          <p:nvPr/>
        </p:nvSpPr>
        <p:spPr bwMode="auto">
          <a:xfrm>
            <a:off x="304800" y="1676400"/>
            <a:ext cx="777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/>
              <a:t>Cash Receipts</a:t>
            </a:r>
            <a:endParaRPr lang="en-US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3160713" y="1219200"/>
            <a:ext cx="28241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Cash Receipts</a:t>
            </a: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>
            <p:ph type="tbl" idx="1"/>
          </p:nvPr>
        </p:nvGraphicFramePr>
        <p:xfrm>
          <a:off x="735013" y="2805113"/>
          <a:ext cx="8091487" cy="5643562"/>
        </p:xfrm>
        <a:graphic>
          <a:graphicData uri="http://schemas.openxmlformats.org/presentationml/2006/ole">
            <p:oleObj spid="_x0000_s2050" name="Document" r:id="rId3" imgW="8091000" imgH="564372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569F34-B6FA-4812-9FDC-9D8D32235B1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1371600" y="2362200"/>
            <a:ext cx="5791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1800">
              <a:latin typeface="Cooper Black" pitchFamily="18" charset="0"/>
            </a:endParaRPr>
          </a:p>
          <a:p>
            <a:pPr eaLnBrk="0" hangingPunct="0"/>
            <a:endParaRPr lang="en-US" sz="1800">
              <a:latin typeface="Cooper Black" pitchFamily="18" charset="0"/>
            </a:endParaRPr>
          </a:p>
          <a:p>
            <a:pPr eaLnBrk="0" hangingPunct="0"/>
            <a:r>
              <a:rPr lang="en-US" sz="1800">
                <a:latin typeface="Cooper Black" pitchFamily="18" charset="0"/>
              </a:rPr>
              <a:t>	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Financial Records</a:t>
            </a:r>
          </a:p>
        </p:txBody>
      </p:sp>
      <p:sp>
        <p:nvSpPr>
          <p:cNvPr id="10246" name="Text Box 4"/>
          <p:cNvSpPr txBox="1">
            <a:spLocks noChangeArrowheads="1"/>
          </p:cNvSpPr>
          <p:nvPr/>
        </p:nvSpPr>
        <p:spPr bwMode="auto">
          <a:xfrm>
            <a:off x="304800" y="1600200"/>
            <a:ext cx="845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7" name="Text Box 5"/>
          <p:cNvSpPr txBox="1">
            <a:spLocks noChangeArrowheads="1"/>
          </p:cNvSpPr>
          <p:nvPr/>
        </p:nvSpPr>
        <p:spPr bwMode="auto">
          <a:xfrm>
            <a:off x="2640013" y="1143000"/>
            <a:ext cx="39512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Cash Disbursements</a:t>
            </a:r>
          </a:p>
        </p:txBody>
      </p:sp>
      <p:sp>
        <p:nvSpPr>
          <p:cNvPr id="10248" name="Text Box 6"/>
          <p:cNvSpPr txBox="1">
            <a:spLocks noChangeArrowheads="1"/>
          </p:cNvSpPr>
          <p:nvPr/>
        </p:nvSpPr>
        <p:spPr bwMode="auto">
          <a:xfrm>
            <a:off x="365125" y="2073275"/>
            <a:ext cx="8397875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/>
              <a:t>Disbursements received are recorded.</a:t>
            </a:r>
          </a:p>
          <a:p>
            <a:pPr>
              <a:buFontTx/>
              <a:buChar char="•"/>
            </a:pPr>
            <a:r>
              <a:rPr lang="en-US"/>
              <a:t>Accurately complete the date and who you paid the money to.</a:t>
            </a:r>
          </a:p>
          <a:p>
            <a:pPr>
              <a:buFontTx/>
              <a:buChar char="•"/>
            </a:pPr>
            <a:r>
              <a:rPr lang="en-US"/>
              <a:t>Put in the amount in the appropriate column.</a:t>
            </a:r>
          </a:p>
          <a:p>
            <a:pPr>
              <a:buFontTx/>
              <a:buChar char="•"/>
            </a:pPr>
            <a:r>
              <a:rPr lang="en-US"/>
              <a:t>List the amount to be paid out in the last column.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E5BDFE-BEF9-4B7A-B6C0-6B8BB2409A1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Financial Records</a:t>
            </a:r>
          </a:p>
        </p:txBody>
      </p:sp>
      <p:sp>
        <p:nvSpPr>
          <p:cNvPr id="3078" name="Text Box 3"/>
          <p:cNvSpPr txBox="1">
            <a:spLocks noChangeArrowheads="1"/>
          </p:cNvSpPr>
          <p:nvPr/>
        </p:nvSpPr>
        <p:spPr bwMode="auto">
          <a:xfrm>
            <a:off x="304800" y="1676400"/>
            <a:ext cx="777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/>
              <a:t>Disbursements</a:t>
            </a:r>
            <a:endParaRPr lang="en-US"/>
          </a:p>
        </p:txBody>
      </p:sp>
      <p:sp>
        <p:nvSpPr>
          <p:cNvPr id="3079" name="Rectangle 4"/>
          <p:cNvSpPr>
            <a:spLocks noChangeArrowheads="1"/>
          </p:cNvSpPr>
          <p:nvPr/>
        </p:nvSpPr>
        <p:spPr bwMode="auto">
          <a:xfrm>
            <a:off x="2286000" y="1219200"/>
            <a:ext cx="441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Cash Disbursements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>
            <p:ph type="tbl" idx="1"/>
          </p:nvPr>
        </p:nvGraphicFramePr>
        <p:xfrm>
          <a:off x="647700" y="2733675"/>
          <a:ext cx="9567863" cy="3722688"/>
        </p:xfrm>
        <a:graphic>
          <a:graphicData uri="http://schemas.openxmlformats.org/presentationml/2006/ole">
            <p:oleObj spid="_x0000_s3074" name="Document" r:id="rId3" imgW="9598680" imgH="373428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CAB4CA-4710-4D24-9F43-5F1FDC1998A8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1371600" y="2362200"/>
            <a:ext cx="5791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1800">
              <a:latin typeface="Cooper Black" pitchFamily="18" charset="0"/>
            </a:endParaRPr>
          </a:p>
          <a:p>
            <a:pPr eaLnBrk="0" hangingPunct="0"/>
            <a:endParaRPr lang="en-US" sz="1800">
              <a:latin typeface="Cooper Black" pitchFamily="18" charset="0"/>
            </a:endParaRPr>
          </a:p>
          <a:p>
            <a:pPr eaLnBrk="0" hangingPunct="0"/>
            <a:r>
              <a:rPr lang="en-US" sz="1800">
                <a:latin typeface="Cooper Black" pitchFamily="18" charset="0"/>
              </a:rPr>
              <a:t>	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Monthly Reports to the Board</a:t>
            </a:r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304800" y="1600200"/>
            <a:ext cx="84582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Each month a financial summary is prepared called the “Monthly Statement of Receipts and Disbursements.”</a:t>
            </a:r>
          </a:p>
          <a:p>
            <a:pPr algn="ctr"/>
            <a:r>
              <a:rPr lang="en-US"/>
              <a:t>Given to the Board of Directors for their 		review.</a:t>
            </a:r>
          </a:p>
          <a:p>
            <a:pPr algn="ctr"/>
            <a:r>
              <a:rPr lang="en-US"/>
              <a:t>Monthly totals are transferred from the “Cash Receipts” and “Cash Disbursements” journals and compared to the Club’s “budget.”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22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DC670B-5492-4C10-9678-3A37E125316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Roundtable Discussion</a:t>
            </a: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228600" y="2209800"/>
            <a:ext cx="8534400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/>
              <a:t>New Secretary-Treasurers Designate - Review the “Cash Receipts” journal and the “Cash Disbursements Journal.  Make a sample of the “Monthly Statement of Receipts and Disbursement.”</a:t>
            </a:r>
          </a:p>
          <a:p>
            <a:pPr>
              <a:buFontTx/>
              <a:buChar char="•"/>
            </a:pPr>
            <a:endParaRPr lang="en-US" sz="2000"/>
          </a:p>
          <a:p>
            <a:pPr>
              <a:buFontTx/>
              <a:buChar char="•"/>
            </a:pPr>
            <a:r>
              <a:rPr lang="en-US" sz="2000"/>
              <a:t>Former Secretary-Treasurers Designate- Quickly review the financial forms and answer each other’s questions.  Then discuss the legal implications of fund raising projects.  Report the basic findings to the group as a whole.</a:t>
            </a:r>
          </a:p>
          <a:p>
            <a:pPr>
              <a:buFontTx/>
              <a:buChar char="•"/>
            </a:pPr>
            <a:endParaRPr lang="en-US" sz="2000"/>
          </a:p>
          <a:p>
            <a:pPr>
              <a:buFontTx/>
              <a:buChar char="•"/>
            </a:pPr>
            <a:r>
              <a:rPr lang="en-US" sz="2000"/>
              <a:t>Group to discuss ways to keep financial records on computer software.  Report back to the group.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</TotalTime>
  <Words>778</Words>
  <Application>Microsoft Office PowerPoint</Application>
  <PresentationFormat>On-screen Show (4:3)</PresentationFormat>
  <Paragraphs>176</Paragraphs>
  <Slides>21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Default Design</vt:lpstr>
      <vt:lpstr>Clip</vt:lpstr>
      <vt:lpstr>Document</vt:lpstr>
      <vt:lpstr>Slide 1</vt:lpstr>
      <vt:lpstr>Secretary-Treasurer Designate</vt:lpstr>
      <vt:lpstr>Financial Records</vt:lpstr>
      <vt:lpstr>Financial Records</vt:lpstr>
      <vt:lpstr>Financial Records</vt:lpstr>
      <vt:lpstr>Financial Records</vt:lpstr>
      <vt:lpstr>Financial Records</vt:lpstr>
      <vt:lpstr>Monthly Reports to the Board</vt:lpstr>
      <vt:lpstr>Roundtable Discussion</vt:lpstr>
      <vt:lpstr>Secretary-Treasurer Designate</vt:lpstr>
      <vt:lpstr>Reporting - Externally</vt:lpstr>
      <vt:lpstr>Reporting - Externally</vt:lpstr>
      <vt:lpstr>Reporting – Externally GA Corporate Registration </vt:lpstr>
      <vt:lpstr>Reporting - Externally</vt:lpstr>
      <vt:lpstr>Reporting - Externally</vt:lpstr>
      <vt:lpstr>Reporting - Externally</vt:lpstr>
      <vt:lpstr>Minutes of Meetings</vt:lpstr>
      <vt:lpstr>Minutes of Board of Directors</vt:lpstr>
      <vt:lpstr>How can a Secretary-Treasurer help a Club Succeed?</vt:lpstr>
      <vt:lpstr>How can a Secretary-Treasurer help a Club Succeed?</vt:lpstr>
      <vt:lpstr>Secretary-Treasurer Elect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 Your Team</dc:title>
  <dc:creator>Mary</dc:creator>
  <cp:lastModifiedBy>Mary</cp:lastModifiedBy>
  <cp:revision>48</cp:revision>
  <dcterms:created xsi:type="dcterms:W3CDTF">2002-11-13T15:11:35Z</dcterms:created>
  <dcterms:modified xsi:type="dcterms:W3CDTF">2012-08-08T21:36:06Z</dcterms:modified>
</cp:coreProperties>
</file>