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23" r:id="rId2"/>
    <p:sldId id="322" r:id="rId3"/>
    <p:sldId id="321" r:id="rId4"/>
    <p:sldId id="372" r:id="rId5"/>
    <p:sldId id="377" r:id="rId6"/>
    <p:sldId id="375" r:id="rId7"/>
    <p:sldId id="376" r:id="rId8"/>
    <p:sldId id="415" r:id="rId9"/>
    <p:sldId id="416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90" r:id="rId18"/>
    <p:sldId id="391" r:id="rId19"/>
    <p:sldId id="392" r:id="rId20"/>
    <p:sldId id="393" r:id="rId21"/>
    <p:sldId id="395" r:id="rId22"/>
    <p:sldId id="394" r:id="rId23"/>
    <p:sldId id="398" r:id="rId24"/>
    <p:sldId id="400" r:id="rId25"/>
    <p:sldId id="401" r:id="rId26"/>
    <p:sldId id="402" r:id="rId27"/>
    <p:sldId id="412" r:id="rId28"/>
    <p:sldId id="406" r:id="rId29"/>
    <p:sldId id="409" r:id="rId30"/>
    <p:sldId id="410" r:id="rId31"/>
    <p:sldId id="411" r:id="rId32"/>
    <p:sldId id="413" r:id="rId33"/>
    <p:sldId id="414" r:id="rId34"/>
  </p:sldIdLst>
  <p:sldSz cx="9144000" cy="6858000" type="screen4x3"/>
  <p:notesSz cx="6991350" cy="92821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766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923"/>
        <p:guide pos="220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AA9C801B-64C9-4A61-B2C0-FA2E16BB6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0813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8488"/>
            <a:ext cx="5594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0813" y="8816975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037CE28B-C634-40DA-A3CF-6FD3B2651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1DE68-64F5-4D99-989D-D43E8648488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9EE32-37F2-42EA-BD08-C12D91C166A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731C6-B624-42CF-8B79-480A6ACF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1D08F-5B66-4AC8-9389-6E51773C0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718BA-CD96-47FE-A8A5-B08FCB72A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85E00-62A5-4EBA-B092-1E50E5CBB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99724-177B-4B71-9323-2C020E7A3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988A5-47F8-4E01-A48B-63A0BB605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C108A-B175-46A8-81A7-C7CDDDB3A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AE0BD-4B51-4C02-B8F0-8850B8C0E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889A2-59DB-48B1-BD46-E2863702B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2AF21-AE60-4110-9FBE-F3992EC02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E0AA9-570E-4E37-92AF-F3D8A2E3F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8A81A-FB5A-4C7D-A284-4FE61E915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Optimist International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D457FD8-7D4B-4384-A955-98FAB32F3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175" name="Picture 7" descr="smileswash 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228600"/>
            <a:ext cx="297815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3D9F52-1D88-4885-AFEA-38E2BC0462B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white">
          <a:xfrm>
            <a:off x="990600" y="838200"/>
            <a:ext cx="678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l" eaLnBrk="0" hangingPunct="0"/>
            <a:r>
              <a:rPr lang="en-US" sz="2000" b="1">
                <a:solidFill>
                  <a:srgbClr val="336699"/>
                </a:solidFill>
              </a:rPr>
              <a:t>Optimist International Leadership Development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609600" y="2438400"/>
            <a:ext cx="8001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/>
            <a:r>
              <a:rPr lang="en-US" sz="5400" b="1">
                <a:hlinkClick r:id="" action="ppaction://noaction">
                  <a:snd r:embed="rId2" name="APPLAUSE.WAV"/>
                </a:hlinkClick>
              </a:rPr>
              <a:t>Club Secretary-Treasurer-Designate</a:t>
            </a:r>
            <a:endParaRPr lang="en-US" sz="4800">
              <a:hlinkClick r:id="" action="ppaction://noaction">
                <a:snd r:embed="rId2" name="APPLAUSE.WAV"/>
              </a:hlinkClick>
            </a:endParaRPr>
          </a:p>
          <a:p>
            <a:pPr eaLnBrk="0" hangingPunct="0"/>
            <a:r>
              <a:rPr lang="en-US" sz="4400" b="1">
                <a:hlinkClick r:id="" action="ppaction://noaction">
                  <a:snd r:embed="rId2" name="APPLAUSE.WAV"/>
                </a:hlinkClick>
              </a:rPr>
              <a:t>Seminar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963B27-08A2-4F15-9EBE-7309F4DC353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6106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Club Fees and Dues</a:t>
            </a:r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3074" name="Clip" r:id="rId3" imgW="2773080" imgH="34642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E65020-CF31-4BDE-BC28-A27506E4421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Club Fees and Dues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What is the “fee” for a new Member to join </a:t>
            </a:r>
          </a:p>
          <a:p>
            <a:r>
              <a:rPr lang="en-US"/>
              <a:t>your Club?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How much do your Members pay annually for “dues?”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6885EC-7463-443C-A405-8FF372C1DE8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Club Fees and Dues</a:t>
            </a: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Annual Club Membership fees and dues are set by the Members and are listed in the Club’s Bylaws.</a:t>
            </a:r>
          </a:p>
          <a:p>
            <a:endParaRPr lang="en-US"/>
          </a:p>
          <a:p>
            <a:r>
              <a:rPr lang="en-US"/>
              <a:t>These dues and fees can be changed by a vote of the general Membership.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479012-F067-48CB-8973-4B85CF80517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Club Fees and Dues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/>
              <a:t>The minimum new Club “initiation fee” is 	$30 US.</a:t>
            </a:r>
          </a:p>
          <a:p>
            <a:pPr algn="l">
              <a:buFontTx/>
              <a:buChar char="•"/>
            </a:pPr>
            <a:r>
              <a:rPr lang="en-US"/>
              <a:t>Of this amount $15 US is sent in with the 	“Club Roster Adjustment” form as a 	processing fee.</a:t>
            </a:r>
          </a:p>
          <a:p>
            <a:pPr algn="l">
              <a:buFontTx/>
              <a:buChar char="•"/>
            </a:pPr>
            <a:r>
              <a:rPr lang="en-US"/>
              <a:t>The Club keeps the 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2F3FB7-5EAB-4A9F-9F59-C95C0432D30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Club Dues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Annual Club Member dues generally range from $60 US to $120 US.</a:t>
            </a:r>
          </a:p>
          <a:p>
            <a:endParaRPr lang="en-US"/>
          </a:p>
          <a:p>
            <a:r>
              <a:rPr lang="en-US"/>
              <a:t>Do you want to include meal cost in the dues?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7528E0-2F9E-45A6-BF92-74DAF563C44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District Dues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How much are your District Dues per Member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$4.00 quarterly for regular member</a:t>
            </a:r>
          </a:p>
          <a:p>
            <a:r>
              <a:rPr lang="en-US" dirty="0" smtClean="0"/>
              <a:t>$2.00 quarterly for full time college student</a:t>
            </a:r>
          </a:p>
          <a:p>
            <a:endParaRPr lang="en-US" dirty="0" smtClean="0"/>
          </a:p>
          <a:p>
            <a:r>
              <a:rPr lang="en-US" dirty="0" smtClean="0"/>
              <a:t>Due Oct 1, Jan 1, April 1 and July 1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5EDA8B-2307-4914-9DD3-E1E2D45A5C8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International Dues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785018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How much are Optimist International Dues per Member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$14.91 quarterly for Regular </a:t>
            </a:r>
            <a:r>
              <a:rPr lang="en-US" dirty="0"/>
              <a:t>M</a:t>
            </a:r>
            <a:r>
              <a:rPr lang="en-US" dirty="0" smtClean="0"/>
              <a:t>ember</a:t>
            </a:r>
          </a:p>
          <a:p>
            <a:r>
              <a:rPr lang="en-US" dirty="0" smtClean="0"/>
              <a:t>$5.63 quarterly for College Member</a:t>
            </a:r>
          </a:p>
          <a:p>
            <a:r>
              <a:rPr lang="en-US" dirty="0" smtClean="0"/>
              <a:t>$6.50 quarterly for Life Member</a:t>
            </a:r>
          </a:p>
          <a:p>
            <a:endParaRPr lang="en-US" dirty="0" smtClean="0"/>
          </a:p>
          <a:p>
            <a:r>
              <a:rPr lang="en-US" dirty="0" smtClean="0"/>
              <a:t>Due Oct 1, Jan 1, April 1 and July 1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465971-2B51-4A75-8491-1645D323244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Life Membership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78501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Life Memberships may be purchased by the Club to honor a special Member.</a:t>
            </a:r>
          </a:p>
          <a:p>
            <a:endParaRPr lang="en-US" dirty="0"/>
          </a:p>
          <a:p>
            <a:r>
              <a:rPr lang="en-US" dirty="0"/>
              <a:t>By paying a “life membership” fee, the Member is exempt from paying a portion of International dues for the rest of their life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Currently $336.20, quarterly dues $6.50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154983-C474-491C-95F9-EBABD2C425B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Life Membership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78501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Who in your Club might be deserving of a life membership?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7AD88-9E9D-4FAA-8991-B4759D8DA6C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6106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Creating a Budget and Fund Raising</a:t>
            </a:r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4098" name="Clip" r:id="rId3" imgW="2773080" imgH="34642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0A1E3E-5F5C-4342-A439-742C6974468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6106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Duties and Responsibilities</a:t>
            </a:r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1026" name="Clip" r:id="rId3" imgW="2773080" imgH="34642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00FB1-4B09-4F82-BAA3-F9470646EA84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Creating a Budget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Created at the beginning of the year.</a:t>
            </a:r>
          </a:p>
          <a:p>
            <a:pPr eaLnBrk="1" hangingPunct="1"/>
            <a:r>
              <a:rPr lang="en-US" smtClean="0"/>
              <a:t>It’s a way the Board of Directors can approve in advance the expenditures of the Club for the year.</a:t>
            </a:r>
          </a:p>
          <a:p>
            <a:pPr eaLnBrk="1" hangingPunct="1"/>
            <a:r>
              <a:rPr lang="en-US" smtClean="0"/>
              <a:t>Club Finance Chair is responsible for developing budget.</a:t>
            </a:r>
          </a:p>
          <a:p>
            <a:pPr eaLnBrk="1" hangingPunct="1"/>
            <a:r>
              <a:rPr lang="en-US" smtClean="0"/>
              <a:t>Board must approve.</a:t>
            </a:r>
          </a:p>
          <a:p>
            <a:pPr eaLnBrk="1" hangingPunct="1"/>
            <a:r>
              <a:rPr lang="en-US" smtClean="0"/>
              <a:t>Can be revised by the Board if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911BF1-3556-42C7-A2E7-B82D1E18F72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Club Budget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What other expenses must you consider for a Club budget?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B860E1-F0D6-4902-95BF-129C5C7245E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Take 5 minutes and develop a budget for a Club at your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C3465-F227-4CD6-89B2-753D0E4FA8F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 Raising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Funds raised from the community and from non-Optimist are held in a “Youth Fund.”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They may be held in a separate bank account or they may be managed as a part of the regular bank account.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Generally funds raised from the community must go back to the community in the form of youth and/or community service projects.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630BBA-DC3E-413B-8557-7F154B0A4F2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 Raising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All fund-raisers should comply with local and state/provincial and federal laws.</a:t>
            </a:r>
          </a:p>
          <a:p>
            <a:pPr algn="ctr" eaLnBrk="1" hangingPunct="1">
              <a:buFontTx/>
              <a:buNone/>
            </a:pPr>
            <a:endParaRPr lang="en-US" smtClean="0"/>
          </a:p>
          <a:p>
            <a:pPr algn="ctr" eaLnBrk="1" hangingPunct="1">
              <a:buFontTx/>
              <a:buNone/>
            </a:pPr>
            <a:r>
              <a:rPr lang="en-US" smtClean="0"/>
              <a:t>In most cases raffles require securing a license in advance.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D679D0-DBBA-4C81-9130-661748A9D543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 Raising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20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What are some possible fund-raisers for your Club?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FBBA78-621B-42A9-90C0-F22DDA08FB9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 Raising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20000" cy="1143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What are some possible fund-raisers for your Club?</a:t>
            </a: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1219200" y="2895600"/>
            <a:ext cx="38242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/>
              <a:t>Raffles</a:t>
            </a:r>
          </a:p>
          <a:p>
            <a:pPr algn="l">
              <a:buFontTx/>
              <a:buChar char="•"/>
            </a:pPr>
            <a:r>
              <a:rPr lang="en-US"/>
              <a:t>Product sales</a:t>
            </a:r>
          </a:p>
          <a:p>
            <a:pPr algn="l">
              <a:buFontTx/>
              <a:buChar char="•"/>
            </a:pPr>
            <a:r>
              <a:rPr lang="en-US"/>
              <a:t>Child identifications</a:t>
            </a:r>
          </a:p>
          <a:p>
            <a:pPr algn="l">
              <a:buFontTx/>
              <a:buChar char="•"/>
            </a:pPr>
            <a:r>
              <a:rPr lang="en-US"/>
              <a:t>Food sales</a:t>
            </a:r>
          </a:p>
          <a:p>
            <a:pPr algn="l">
              <a:buFontTx/>
              <a:buChar char="•"/>
            </a:pPr>
            <a:r>
              <a:rPr lang="en-US"/>
              <a:t>Traffic collections</a:t>
            </a:r>
          </a:p>
          <a:p>
            <a:pPr algn="l">
              <a:buFontTx/>
              <a:buChar char="•"/>
            </a:pPr>
            <a:r>
              <a:rPr lang="en-US"/>
              <a:t>Bingo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068812-43BF-4ED8-9D09-B195FAE90305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0"/>
            <a:ext cx="86868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Dues</a:t>
            </a:r>
          </a:p>
          <a:p>
            <a:pPr eaLnBrk="1" hangingPunct="1"/>
            <a:r>
              <a:rPr lang="en-US" smtClean="0"/>
              <a:t>Billing and Records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5122" name="Clip" r:id="rId3" imgW="2773080" imgH="34642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F739F3-ACE3-4E55-A61B-D3F6A39C522C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174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Sending out Dues Statements</a:t>
            </a:r>
          </a:p>
        </p:txBody>
      </p:sp>
      <p:sp>
        <p:nvSpPr>
          <p:cNvPr id="3174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Billing of dues is sent to each Club Member at the beginning of each billing period.</a:t>
            </a:r>
          </a:p>
          <a:p>
            <a:pPr eaLnBrk="1" hangingPunct="1"/>
            <a:r>
              <a:rPr lang="en-US" smtClean="0"/>
              <a:t>The dues statements can be sent out Annually, Semi Annually, or Quarterly.</a:t>
            </a:r>
          </a:p>
          <a:p>
            <a:pPr eaLnBrk="1" hangingPunct="1"/>
            <a:r>
              <a:rPr lang="en-US" smtClean="0"/>
              <a:t>Always give a per period amount and an annual amount, and a past due amount if applicable.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578F2F-6F4C-4484-A665-8FF1393C2546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Sending out Dues Statements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aggressive billing and collection system that is firm but understanding is an essential part of keeping members current.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A treasurer who handles this well can encourage a strong, stable Membership roster.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014D83-E9F4-49CB-B957-56007D58C02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1371600" y="2362200"/>
            <a:ext cx="5791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endParaRPr lang="en-US" sz="1800">
              <a:latin typeface="Cooper Black" pitchFamily="18" charset="0"/>
            </a:endParaRPr>
          </a:p>
          <a:p>
            <a:pPr algn="l" eaLnBrk="0" hangingPunct="0"/>
            <a:endParaRPr lang="en-US" sz="1800">
              <a:latin typeface="Cooper Black" pitchFamily="18" charset="0"/>
            </a:endParaRPr>
          </a:p>
          <a:p>
            <a:pPr algn="l" eaLnBrk="0" hangingPunct="0"/>
            <a:r>
              <a:rPr lang="en-US" sz="1800">
                <a:latin typeface="Cooper Black" pitchFamily="18" charset="0"/>
              </a:rPr>
              <a:t>	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Duties and </a:t>
            </a:r>
            <a:br>
              <a:rPr lang="en-US" b="1" smtClean="0"/>
            </a:br>
            <a:r>
              <a:rPr lang="en-US" b="1" smtClean="0"/>
              <a:t>Responsibilities </a:t>
            </a:r>
            <a:endParaRPr lang="en-US" smtClean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84582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800"/>
              <a:t>Oversee the finances of the Club, collect dues, and 	pay bills</a:t>
            </a:r>
          </a:p>
          <a:p>
            <a:pPr algn="l">
              <a:buFontTx/>
              <a:buChar char="•"/>
            </a:pPr>
            <a:r>
              <a:rPr lang="en-US" sz="2800"/>
              <a:t>Keep Member records of name, address, phone, 		attendance, dues payment, birthdays, and 		anniversaries</a:t>
            </a:r>
          </a:p>
          <a:p>
            <a:pPr algn="l">
              <a:buFontTx/>
              <a:buChar char="•"/>
            </a:pPr>
            <a:r>
              <a:rPr lang="en-US" sz="2800"/>
              <a:t>Keep official “minutes” of meeting</a:t>
            </a:r>
          </a:p>
          <a:p>
            <a:pPr algn="l">
              <a:buFontTx/>
              <a:buChar char="•"/>
            </a:pPr>
            <a:r>
              <a:rPr lang="en-US" sz="2800"/>
              <a:t>Be communication link between Club and all 	others; send in reports</a:t>
            </a:r>
          </a:p>
          <a:p>
            <a:pPr algn="l">
              <a:buFontTx/>
              <a:buChar char="•"/>
            </a:pPr>
            <a:r>
              <a:rPr lang="en-US" sz="2800"/>
              <a:t>Help your Club succeed</a:t>
            </a:r>
          </a:p>
          <a:p>
            <a:r>
              <a:rPr lang="en-US" sz="1600" u="sng"/>
              <a:t>Also highly suggested</a:t>
            </a:r>
            <a:endParaRPr lang="en-US" sz="2800"/>
          </a:p>
          <a:p>
            <a:pPr>
              <a:buFontTx/>
              <a:buChar char="•"/>
            </a:pPr>
            <a:r>
              <a:rPr lang="en-US" sz="1800"/>
              <a:t>Provide guidance in adherence to Bylaws</a:t>
            </a:r>
          </a:p>
          <a:p>
            <a:pPr>
              <a:buFontTx/>
              <a:buChar char="•"/>
            </a:pPr>
            <a:r>
              <a:rPr lang="en-US" sz="1800"/>
              <a:t>Attend Quarterly District Conferences and Zone Meetings</a:t>
            </a:r>
            <a:endParaRPr lang="en-US" sz="2800"/>
          </a:p>
          <a:p>
            <a:pPr algn="l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CAED6D-B434-48BA-AC2A-4F88B3340C30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Sending out Dues Statements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Send initial statement of dues.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Send “past due” statement 30 days later.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Make phone call to Member “past due.”  Tell them concern and their importance to the Club.  The Board of Directors should actively assist in the retention of all Members.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Action of the Board of Directors may delete a Member who remains unpaid.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33798" name="Text Box 4"/>
          <p:cNvSpPr txBox="1">
            <a:spLocks noChangeArrowheads="1"/>
          </p:cNvSpPr>
          <p:nvPr/>
        </p:nvSpPr>
        <p:spPr bwMode="auto">
          <a:xfrm>
            <a:off x="2798763" y="1263650"/>
            <a:ext cx="3198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Sample system of dues collection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3DB5B2-04DC-4BDB-8CDE-A1F309428EA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Member Records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Names, addresses, day and evening phone numbers for distribution to other Members as a “directory.”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Birthdays and anniversaries - to recognize and observe Members for these personal occasions.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Attendance records to encourage and recognize Members who have “perfect attendance.”</a:t>
            </a:r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2590800" y="1143000"/>
            <a:ext cx="3940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Secretary-Treasurer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EFEEFB-F84A-474B-8A35-04710E485EDE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Roundtable Discussion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Group of new Secretary-Treasurers Designate.  Review the detail of recording the “member records”.  Report “tips” to the whole group.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Group of repeat Secretary-Treasurers Designate with experience.  They should design a simple, but fair policy for determining perfect attendance while allowing for a flexible “make-up” mechanism.  Report back to group.</a:t>
            </a:r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/>
            <a:r>
              <a:rPr lang="en-US" sz="2000" smtClean="0"/>
              <a:t>Computer user group.  Discuss ways to record the Member and financial record to a database program.  Report very basic suggestions back to the group.</a:t>
            </a:r>
          </a:p>
          <a:p>
            <a:pPr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49E888-9D5E-4233-B1EF-D76483947E17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0"/>
            <a:ext cx="8686800" cy="1447800"/>
          </a:xfrm>
        </p:spPr>
        <p:txBody>
          <a:bodyPr/>
          <a:lstStyle/>
          <a:p>
            <a:pPr eaLnBrk="1" hangingPunct="1"/>
            <a:r>
              <a:rPr lang="en-US" b="1" smtClean="0"/>
              <a:t>Secretary-Treasurer Designate</a:t>
            </a:r>
            <a:endParaRPr lang="en-US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4191000" cy="1619250"/>
          </a:xfrm>
        </p:spPr>
        <p:txBody>
          <a:bodyPr/>
          <a:lstStyle/>
          <a:p>
            <a:pPr eaLnBrk="1" hangingPunct="1"/>
            <a:r>
              <a:rPr lang="en-US" smtClean="0"/>
              <a:t>Financial Records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562600" y="2667000"/>
          <a:ext cx="2773363" cy="3463925"/>
        </p:xfrm>
        <a:graphic>
          <a:graphicData uri="http://schemas.openxmlformats.org/presentationml/2006/ole">
            <p:oleObj spid="_x0000_s6146" name="Clip" r:id="rId3" imgW="2773080" imgH="34642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47EEC-2AC4-4F66-9DB1-9C3818E7E5A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Do I split the office of Secretary and Treasurer?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669925" y="2274888"/>
            <a:ext cx="75596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Many larger Clubs split the office of  </a:t>
            </a:r>
          </a:p>
          <a:p>
            <a:r>
              <a:rPr lang="en-US" sz="2800"/>
              <a:t>Secretary and Treasurer. </a:t>
            </a:r>
          </a:p>
          <a:p>
            <a:r>
              <a:rPr lang="en-US" sz="2800"/>
              <a:t> </a:t>
            </a:r>
          </a:p>
          <a:p>
            <a:r>
              <a:rPr lang="en-US" sz="2800"/>
              <a:t>This is a Club bylaws issue that must be approved by the general Membership.</a:t>
            </a:r>
          </a:p>
          <a:p>
            <a:endParaRPr lang="en-US" sz="2800"/>
          </a:p>
          <a:p>
            <a:r>
              <a:rPr lang="en-US" sz="2800"/>
              <a:t>This curriculum assumes one individual holds the office of Secretary-Treasurer.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12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2D98C1-DF72-4479-965A-EC6B9CC66F6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Organizing the Records </a:t>
            </a:r>
            <a:br>
              <a:rPr lang="en-US" smtClean="0"/>
            </a:br>
            <a:r>
              <a:rPr lang="en-US" smtClean="0"/>
              <a:t>of Your Club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669925" y="2274888"/>
            <a:ext cx="755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304800" y="2209800"/>
            <a:ext cx="8686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400"/>
              <a:t>Secretary-Treasurers Records</a:t>
            </a:r>
          </a:p>
          <a:p>
            <a:pPr algn="l"/>
            <a:r>
              <a:rPr lang="en-US" sz="2400"/>
              <a:t>	</a:t>
            </a:r>
            <a:r>
              <a:rPr lang="en-US" sz="2400" i="1"/>
              <a:t>Make certain you get your outgoing </a:t>
            </a:r>
          </a:p>
          <a:p>
            <a:pPr algn="l"/>
            <a:r>
              <a:rPr lang="en-US" sz="2400" i="1"/>
              <a:t>	Secretary-Treasurer to sit down and </a:t>
            </a:r>
          </a:p>
          <a:p>
            <a:pPr algn="l"/>
            <a:r>
              <a:rPr lang="en-US" sz="2400" i="1"/>
              <a:t>	go over this in detail.</a:t>
            </a:r>
          </a:p>
          <a:p>
            <a:pPr algn="l"/>
            <a:r>
              <a:rPr lang="en-US" sz="2400" i="1"/>
              <a:t>	</a:t>
            </a:r>
            <a:endParaRPr lang="en-US" i="1"/>
          </a:p>
          <a:p>
            <a:pPr algn="l">
              <a:buFontTx/>
              <a:buChar char="•"/>
            </a:pPr>
            <a:r>
              <a:rPr lang="en-US" sz="2400"/>
              <a:t>Get a good “database” computer software program to </a:t>
            </a:r>
          </a:p>
          <a:p>
            <a:pPr algn="l"/>
            <a:r>
              <a:rPr lang="en-US" sz="2400"/>
              <a:t>  supplement keeping financial and member records</a:t>
            </a:r>
          </a:p>
          <a:p>
            <a:pPr algn="l"/>
            <a:endParaRPr lang="en-US" sz="2400" i="1"/>
          </a:p>
          <a:p>
            <a:pPr algn="l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22D9EC-B752-4293-BE77-B56CE453265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5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I get started?</a:t>
            </a:r>
          </a:p>
        </p:txBody>
      </p:sp>
      <p:graphicFrame>
        <p:nvGraphicFramePr>
          <p:cNvPr id="2050" name="Object 1028"/>
          <p:cNvGraphicFramePr>
            <a:graphicFrameLocks noChangeAspect="1"/>
          </p:cNvGraphicFramePr>
          <p:nvPr/>
        </p:nvGraphicFramePr>
        <p:xfrm>
          <a:off x="2514600" y="2286000"/>
          <a:ext cx="3697288" cy="3468688"/>
        </p:xfrm>
        <a:graphic>
          <a:graphicData uri="http://schemas.openxmlformats.org/presentationml/2006/ole">
            <p:oleObj spid="_x0000_s2050" name="Clip" r:id="rId3" imgW="3696480" imgH="3468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9B2F52-B6E3-4568-9B7A-38B375F684E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29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I get started?</a:t>
            </a:r>
          </a:p>
        </p:txBody>
      </p:sp>
      <p:sp>
        <p:nvSpPr>
          <p:cNvPr id="1229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 up a Club checking and/or savings account.</a:t>
            </a:r>
          </a:p>
          <a:p>
            <a:pPr eaLnBrk="1" hangingPunct="1"/>
            <a:r>
              <a:rPr lang="en-US" dirty="0" smtClean="0"/>
              <a:t>Assist Finance Committee in preparing a budget.</a:t>
            </a:r>
          </a:p>
          <a:p>
            <a:pPr eaLnBrk="1" hangingPunct="1"/>
            <a:r>
              <a:rPr lang="en-US" dirty="0" smtClean="0"/>
              <a:t>Send a “Member Directory” to all Club Members.</a:t>
            </a:r>
          </a:p>
          <a:p>
            <a:pPr eaLnBrk="1" hangingPunct="1"/>
            <a:r>
              <a:rPr lang="en-US" dirty="0" smtClean="0"/>
              <a:t>Give the Board Members a copy of the Club’s Bylaws.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08DA1-F368-4267-8C08-23ECD9B96F5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Checking Account Signatures?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dirty="0" smtClean="0"/>
              <a:t>Your Optimist Club is a business.  It should operate as a business.  </a:t>
            </a:r>
          </a:p>
          <a:p>
            <a:pPr algn="ctr" eaLnBrk="1" hangingPunct="1">
              <a:buFontTx/>
              <a:buNone/>
            </a:pPr>
            <a:endParaRPr lang="en-US" sz="2800" dirty="0" smtClean="0"/>
          </a:p>
          <a:p>
            <a:pPr algn="ctr" eaLnBrk="1" hangingPunct="1">
              <a:buFontTx/>
              <a:buNone/>
            </a:pPr>
            <a:r>
              <a:rPr lang="en-US" sz="2800" dirty="0" smtClean="0"/>
              <a:t>Your Club should require 2 signatures on checks written.  The 2 signatures should be the Secretary-Treasurer and the President or a Vice President.</a:t>
            </a:r>
          </a:p>
          <a:p>
            <a:pPr algn="ctr" eaLnBrk="1" hangingPunct="1">
              <a:buFontTx/>
              <a:buNone/>
            </a:pPr>
            <a:endParaRPr lang="en-US" sz="2800" dirty="0" smtClean="0"/>
          </a:p>
          <a:p>
            <a:pPr algn="ctr" eaLnBrk="1" hangingPunct="1">
              <a:buFontTx/>
              <a:buNone/>
            </a:pPr>
            <a:r>
              <a:rPr lang="en-US" sz="2800" u="sng" dirty="0" smtClean="0"/>
              <a:t>No two members of the same family</a:t>
            </a:r>
            <a:r>
              <a:rPr lang="en-US" sz="2800" dirty="0" smtClean="0"/>
              <a:t> should be signatories on the account.</a:t>
            </a:r>
          </a:p>
          <a:p>
            <a:pPr algn="ctr"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Optimist International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764783-586F-46F6-B5C2-B6EBC651C62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What about petty cash?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/>
              <a:t>A Secretary-Treasurer can have a petty cash fund to operate day-to-day expenses.  How large the petty cash fund should be is a matter of the Board of Directors to decide.</a:t>
            </a:r>
          </a:p>
          <a:p>
            <a:pPr algn="ctr" eaLnBrk="1" hangingPunct="1">
              <a:buFontTx/>
              <a:buNone/>
            </a:pPr>
            <a:endParaRPr lang="en-US" sz="2800" smtClean="0"/>
          </a:p>
          <a:p>
            <a:pPr algn="ctr" eaLnBrk="1" hangingPunct="1">
              <a:buFontTx/>
              <a:buNone/>
            </a:pPr>
            <a:r>
              <a:rPr lang="en-US" sz="2800" smtClean="0"/>
              <a:t>Receipts should be recorded and kept in the books as needed.</a:t>
            </a:r>
          </a:p>
          <a:p>
            <a:pPr algn="ctr"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</TotalTime>
  <Words>1117</Words>
  <Application>Microsoft Office PowerPoint</Application>
  <PresentationFormat>On-screen Show (4:3)</PresentationFormat>
  <Paragraphs>220</Paragraphs>
  <Slides>33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Default Design</vt:lpstr>
      <vt:lpstr>Clip</vt:lpstr>
      <vt:lpstr>Slide 1</vt:lpstr>
      <vt:lpstr>Secretary-Treasurer Designate</vt:lpstr>
      <vt:lpstr>Duties and  Responsibilities </vt:lpstr>
      <vt:lpstr>Do I split the office of Secretary and Treasurer?</vt:lpstr>
      <vt:lpstr>Organizing the Records  of Your Club</vt:lpstr>
      <vt:lpstr>How do I get started?</vt:lpstr>
      <vt:lpstr>How do I get started?</vt:lpstr>
      <vt:lpstr>Checking Account Signatures?</vt:lpstr>
      <vt:lpstr>What about petty cash?</vt:lpstr>
      <vt:lpstr>Secretary-Treasurer Designate</vt:lpstr>
      <vt:lpstr>Club Fees and Dues</vt:lpstr>
      <vt:lpstr>Club Fees and Dues</vt:lpstr>
      <vt:lpstr>Club Fees and Dues</vt:lpstr>
      <vt:lpstr>Club Dues</vt:lpstr>
      <vt:lpstr>District Dues</vt:lpstr>
      <vt:lpstr>International Dues</vt:lpstr>
      <vt:lpstr>Life Membership</vt:lpstr>
      <vt:lpstr>Life Membership</vt:lpstr>
      <vt:lpstr>Secretary-Treasurer Designate</vt:lpstr>
      <vt:lpstr>Creating a Budget</vt:lpstr>
      <vt:lpstr>Club Budget</vt:lpstr>
      <vt:lpstr>Take 5 minutes and develop a budget for a Club at your table.</vt:lpstr>
      <vt:lpstr>Fund Raising</vt:lpstr>
      <vt:lpstr>Fund Raising</vt:lpstr>
      <vt:lpstr>Fund Raising</vt:lpstr>
      <vt:lpstr>Fund Raising</vt:lpstr>
      <vt:lpstr>Secretary-Treasurer Designate</vt:lpstr>
      <vt:lpstr>Sending out Dues Statements</vt:lpstr>
      <vt:lpstr>Sending out Dues Statements</vt:lpstr>
      <vt:lpstr>Sending out Dues Statements</vt:lpstr>
      <vt:lpstr>Member Records</vt:lpstr>
      <vt:lpstr>Roundtable Discussion</vt:lpstr>
      <vt:lpstr>Secretary-Treasurer Designate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Your Team</dc:title>
  <dc:creator>Mary</dc:creator>
  <cp:lastModifiedBy>Mary</cp:lastModifiedBy>
  <cp:revision>56</cp:revision>
  <cp:lastPrinted>2007-06-06T12:38:11Z</cp:lastPrinted>
  <dcterms:created xsi:type="dcterms:W3CDTF">2002-11-13T15:11:35Z</dcterms:created>
  <dcterms:modified xsi:type="dcterms:W3CDTF">2012-08-08T21:45:13Z</dcterms:modified>
</cp:coreProperties>
</file>