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C43FEE-D400-4722-A06F-BA8E0C1F4E17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AC37DB-75CC-40A8-A15E-824C9E68F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7F13C-F3D8-4441-8563-FC00042B87A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7F13C-F3D8-4441-8563-FC00042B87AF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CA3813C-043D-4E4E-BAD7-CEDDCDBCE1F5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5957C-31A1-42B8-A3BC-11637FD6F6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A3813C-043D-4E4E-BAD7-CEDDCDBCE1F5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15957C-31A1-42B8-A3BC-11637FD6F6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A3813C-043D-4E4E-BAD7-CEDDCDBCE1F5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15957C-31A1-42B8-A3BC-11637FD6F6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A3813C-043D-4E4E-BAD7-CEDDCDBCE1F5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15957C-31A1-42B8-A3BC-11637FD6F6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A3813C-043D-4E4E-BAD7-CEDDCDBCE1F5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15957C-31A1-42B8-A3BC-11637FD6F6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A3813C-043D-4E4E-BAD7-CEDDCDBCE1F5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15957C-31A1-42B8-A3BC-11637FD6F6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A3813C-043D-4E4E-BAD7-CEDDCDBCE1F5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15957C-31A1-42B8-A3BC-11637FD6F6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A3813C-043D-4E4E-BAD7-CEDDCDBCE1F5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15957C-31A1-42B8-A3BC-11637FD6F6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A3813C-043D-4E4E-BAD7-CEDDCDBCE1F5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15957C-31A1-42B8-A3BC-11637FD6F6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CA3813C-043D-4E4E-BAD7-CEDDCDBCE1F5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15957C-31A1-42B8-A3BC-11637FD6F6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CA3813C-043D-4E4E-BAD7-CEDDCDBCE1F5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5957C-31A1-42B8-A3BC-11637FD6F6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CA3813C-043D-4E4E-BAD7-CEDDCDBCE1F5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5957C-31A1-42B8-A3BC-11637FD6F6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914401"/>
            <a:ext cx="3886200" cy="1524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Arial Black" pitchFamily="34" charset="0"/>
              </a:rPr>
              <a:t>The Priority</a:t>
            </a:r>
            <a:br>
              <a:rPr lang="en-US" dirty="0" smtClean="0">
                <a:latin typeface="Arial Black" pitchFamily="34" charset="0"/>
              </a:rPr>
            </a:br>
            <a:r>
              <a:rPr lang="en-US" dirty="0" smtClean="0">
                <a:latin typeface="Arial Black" pitchFamily="34" charset="0"/>
              </a:rPr>
              <a:t>Is Kids</a:t>
            </a:r>
            <a:endParaRPr lang="en-US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762000" y="3124200"/>
            <a:ext cx="7772400" cy="1200150"/>
          </a:xfrm>
        </p:spPr>
        <p:txBody>
          <a:bodyPr>
            <a:normAutofit lnSpcReduction="10000"/>
          </a:bodyPr>
          <a:lstStyle/>
          <a:p>
            <a:pPr marR="0" algn="ctr"/>
            <a:r>
              <a:rPr lang="en-US" sz="3600" b="1" dirty="0" smtClean="0">
                <a:latin typeface="Arial" charset="0"/>
              </a:rPr>
              <a:t>One New Member</a:t>
            </a:r>
          </a:p>
          <a:p>
            <a:pPr marR="0" algn="ctr"/>
            <a:r>
              <a:rPr lang="en-US" sz="3600" b="1" dirty="0" smtClean="0">
                <a:latin typeface="Arial" charset="0"/>
              </a:rPr>
              <a:t> Every Club, Every Month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5715000"/>
            <a:ext cx="53340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Prepared by Deanna Bennett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Georgia </a:t>
            </a:r>
            <a:r>
              <a:rPr lang="en-US" sz="2000" dirty="0" smtClean="0">
                <a:solidFill>
                  <a:schemeClr val="bg1"/>
                </a:solidFill>
              </a:rPr>
              <a:t>District Optimist International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24578" name="Picture 2" descr="http://www.optimist.org/Logos/Shriver_logo-2009-2010-low-r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762000"/>
            <a:ext cx="3082192" cy="18995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4582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dirty="0" smtClean="0">
                <a:latin typeface="Arial Black" pitchFamily="34" charset="0"/>
              </a:rPr>
              <a:t>Step One:  </a:t>
            </a:r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838200" y="21336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11F50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1981200" y="21336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3124200" y="2133600"/>
            <a:ext cx="2132013" cy="1371600"/>
          </a:xfrm>
          <a:prstGeom prst="chevron">
            <a:avLst>
              <a:gd name="adj" fmla="val 3886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4191000" y="21336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auto">
          <a:xfrm>
            <a:off x="5372100" y="2133600"/>
            <a:ext cx="2019300" cy="1371600"/>
          </a:xfrm>
          <a:prstGeom prst="chevron">
            <a:avLst>
              <a:gd name="adj" fmla="val 36806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auto">
          <a:xfrm>
            <a:off x="6362700" y="2133600"/>
            <a:ext cx="2019300" cy="1371600"/>
          </a:xfrm>
          <a:prstGeom prst="chevron">
            <a:avLst>
              <a:gd name="adj" fmla="val 36806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1295400" y="2438400"/>
            <a:ext cx="1371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bg1"/>
                </a:solidFill>
                <a:latin typeface="Arial" charset="0"/>
              </a:rPr>
              <a:t>Identify Prospective Members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2514600" y="2514600"/>
            <a:ext cx="9906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/>
              <a:t>Inform </a:t>
            </a:r>
            <a:r>
              <a:rPr lang="en-US" sz="1400" dirty="0" smtClean="0"/>
              <a:t>about </a:t>
            </a:r>
            <a:r>
              <a:rPr lang="en-US" sz="1400" dirty="0"/>
              <a:t>Optimism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3657600" y="2590800"/>
            <a:ext cx="12334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Arial" charset="0"/>
              </a:rPr>
              <a:t>Induct into </a:t>
            </a:r>
            <a:r>
              <a:rPr lang="en-US" sz="1400" dirty="0" smtClean="0">
                <a:latin typeface="Arial" charset="0"/>
              </a:rPr>
              <a:t>Club</a:t>
            </a:r>
            <a:endParaRPr lang="en-US" sz="1400" dirty="0">
              <a:latin typeface="Arial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4800600" y="2590800"/>
            <a:ext cx="1346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Arial" charset="0"/>
              </a:rPr>
              <a:t>Involve in Club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5791200" y="2590800"/>
            <a:ext cx="149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Arial" charset="0"/>
              </a:rPr>
              <a:t>Educate </a:t>
            </a:r>
            <a:r>
              <a:rPr lang="en-US" sz="1400" dirty="0" smtClean="0">
                <a:latin typeface="Arial" charset="0"/>
              </a:rPr>
              <a:t>in Optimism</a:t>
            </a:r>
            <a:endParaRPr lang="en-US" sz="1400" dirty="0">
              <a:latin typeface="Arial" charset="0"/>
            </a:endParaRP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6904038" y="2590800"/>
            <a:ext cx="14017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Arial" charset="0"/>
              </a:rPr>
              <a:t>Excite </a:t>
            </a:r>
            <a:r>
              <a:rPr lang="en-US" sz="1400" dirty="0" smtClean="0">
                <a:latin typeface="Arial" charset="0"/>
              </a:rPr>
              <a:t>about </a:t>
            </a:r>
            <a:r>
              <a:rPr lang="en-US" sz="1400" dirty="0" smtClean="0"/>
              <a:t>Optimism</a:t>
            </a:r>
            <a:endParaRPr lang="en-US" sz="1400" dirty="0">
              <a:latin typeface="Arial" charset="0"/>
            </a:endParaRP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838200" y="3567869"/>
            <a:ext cx="7620000" cy="329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4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endParaRPr lang="en-US" sz="2000" dirty="0">
              <a:latin typeface="Arial" charset="0"/>
            </a:endParaRPr>
          </a:p>
          <a:p>
            <a:pPr lvl="4">
              <a:lnSpc>
                <a:spcPct val="6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</a:t>
            </a:r>
            <a:r>
              <a:rPr lang="en-US" sz="2000" dirty="0" smtClean="0"/>
              <a:t>Site </a:t>
            </a:r>
            <a:r>
              <a:rPr lang="en-US" sz="2000" dirty="0" smtClean="0">
                <a:latin typeface="Arial" charset="0"/>
              </a:rPr>
              <a:t>survey</a:t>
            </a:r>
            <a:endParaRPr lang="en-US" sz="2000" dirty="0">
              <a:latin typeface="Arial" charset="0"/>
            </a:endParaRPr>
          </a:p>
          <a:p>
            <a:pPr lvl="4">
              <a:lnSpc>
                <a:spcPct val="6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</a:t>
            </a:r>
            <a:r>
              <a:rPr lang="en-US" sz="2000" dirty="0" smtClean="0"/>
              <a:t>Community trends</a:t>
            </a:r>
          </a:p>
          <a:p>
            <a:pPr lvl="4">
              <a:lnSpc>
                <a:spcPct val="6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 smtClean="0"/>
              <a:t> Business </a:t>
            </a:r>
            <a:r>
              <a:rPr lang="en-US" sz="2000" dirty="0">
                <a:latin typeface="Arial" charset="0"/>
              </a:rPr>
              <a:t>&amp; professional leaders</a:t>
            </a:r>
          </a:p>
          <a:p>
            <a:pPr lvl="4">
              <a:lnSpc>
                <a:spcPct val="6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 smtClean="0">
                <a:latin typeface="Arial" charset="0"/>
              </a:rPr>
              <a:t> Community leaders</a:t>
            </a:r>
            <a:endParaRPr lang="en-US" sz="2000" dirty="0">
              <a:latin typeface="Arial" charset="0"/>
            </a:endParaRPr>
          </a:p>
          <a:p>
            <a:pPr lvl="4">
              <a:lnSpc>
                <a:spcPct val="6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Chamber of Commerce</a:t>
            </a:r>
          </a:p>
          <a:p>
            <a:pPr lvl="4">
              <a:lnSpc>
                <a:spcPct val="6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</a:t>
            </a:r>
            <a:r>
              <a:rPr lang="en-US" sz="2000" dirty="0" smtClean="0">
                <a:latin typeface="Arial" charset="0"/>
              </a:rPr>
              <a:t>Churches &amp; schools</a:t>
            </a:r>
            <a:r>
              <a:rPr lang="en-US" dirty="0" smtClean="0"/>
              <a:t> </a:t>
            </a:r>
          </a:p>
          <a:p>
            <a:pPr lvl="4">
              <a:lnSpc>
                <a:spcPct val="6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dirty="0" smtClean="0"/>
              <a:t>  </a:t>
            </a:r>
            <a:r>
              <a:rPr lang="en-US" sz="2000" dirty="0" smtClean="0"/>
              <a:t>Personal acquaintances</a:t>
            </a:r>
            <a:endParaRPr lang="en-US" sz="2000" dirty="0"/>
          </a:p>
          <a:p>
            <a:pPr marL="1828800" lvl="8">
              <a:lnSpc>
                <a:spcPct val="60000"/>
              </a:lnSpc>
              <a:spcBef>
                <a:spcPct val="50000"/>
              </a:spcBef>
            </a:pPr>
            <a:endParaRPr lang="en-US" sz="2000" dirty="0" smtClean="0"/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800" decel="100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 autoUpdateAnimBg="0"/>
      <p:bldP spid="133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5344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dirty="0" smtClean="0">
                <a:latin typeface="Arial Black" pitchFamily="34" charset="0"/>
              </a:rPr>
              <a:t>Step Two:</a:t>
            </a:r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838200" y="21336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1981200" y="21336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11F50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3124200" y="2133600"/>
            <a:ext cx="2132013" cy="1371600"/>
          </a:xfrm>
          <a:prstGeom prst="chevron">
            <a:avLst>
              <a:gd name="adj" fmla="val 3886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4191000" y="21336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AutoShape 7"/>
          <p:cNvSpPr>
            <a:spLocks noChangeArrowheads="1"/>
          </p:cNvSpPr>
          <p:nvPr/>
        </p:nvSpPr>
        <p:spPr bwMode="auto">
          <a:xfrm>
            <a:off x="5334000" y="2133600"/>
            <a:ext cx="2019300" cy="1371600"/>
          </a:xfrm>
          <a:prstGeom prst="chevron">
            <a:avLst>
              <a:gd name="adj" fmla="val 36806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>
            <a:off x="6362700" y="2133600"/>
            <a:ext cx="2019300" cy="1371600"/>
          </a:xfrm>
          <a:prstGeom prst="chevron">
            <a:avLst>
              <a:gd name="adj" fmla="val 36806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1447800" y="2667000"/>
            <a:ext cx="12334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bg1"/>
                </a:solidFill>
                <a:latin typeface="Arial" charset="0"/>
              </a:rPr>
              <a:t>Identify</a:t>
            </a:r>
            <a:endParaRPr lang="en-US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2438400" y="2438400"/>
            <a:ext cx="1143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bg1"/>
                </a:solidFill>
                <a:latin typeface="Arial" charset="0"/>
              </a:rPr>
              <a:t>Inform About </a:t>
            </a:r>
            <a:r>
              <a:rPr lang="en-US" sz="1600" b="1" dirty="0" smtClean="0">
                <a:solidFill>
                  <a:schemeClr val="bg1"/>
                </a:solidFill>
                <a:latin typeface="Arial" charset="0"/>
              </a:rPr>
              <a:t>Optimism</a:t>
            </a:r>
            <a:endParaRPr lang="en-US" sz="1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657600" y="2590800"/>
            <a:ext cx="12334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Arial" charset="0"/>
              </a:rPr>
              <a:t>Induct into </a:t>
            </a:r>
            <a:r>
              <a:rPr lang="en-US" sz="1400" dirty="0" smtClean="0">
                <a:latin typeface="Arial" charset="0"/>
              </a:rPr>
              <a:t>Club</a:t>
            </a:r>
            <a:endParaRPr lang="en-US" sz="1400" dirty="0">
              <a:latin typeface="Arial" charset="0"/>
            </a:endParaRP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4800600" y="2590800"/>
            <a:ext cx="1346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Arial" charset="0"/>
              </a:rPr>
              <a:t>Involve in Club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5791200" y="2590800"/>
            <a:ext cx="149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Arial" charset="0"/>
              </a:rPr>
              <a:t>Educate in </a:t>
            </a:r>
            <a:r>
              <a:rPr lang="en-US" sz="1400" dirty="0" smtClean="0">
                <a:latin typeface="Arial" charset="0"/>
              </a:rPr>
              <a:t>Optimism</a:t>
            </a:r>
            <a:endParaRPr lang="en-US" sz="1400" dirty="0">
              <a:latin typeface="Arial" charset="0"/>
            </a:endParaRP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6904038" y="2590800"/>
            <a:ext cx="14017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Arial" charset="0"/>
              </a:rPr>
              <a:t>Excite </a:t>
            </a:r>
            <a:r>
              <a:rPr lang="en-US" sz="1400" dirty="0" smtClean="0">
                <a:latin typeface="Arial" charset="0"/>
              </a:rPr>
              <a:t>About Optimism</a:t>
            </a:r>
            <a:endParaRPr lang="en-US" sz="1400" dirty="0">
              <a:latin typeface="Arial" charset="0"/>
            </a:endParaRP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533400" y="3733800"/>
            <a:ext cx="7391400" cy="210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endParaRPr lang="en-US" dirty="0"/>
          </a:p>
          <a:p>
            <a:pPr lvl="2">
              <a:lnSpc>
                <a:spcPct val="5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ABC’s of </a:t>
            </a:r>
            <a:r>
              <a:rPr lang="en-US" sz="2000" dirty="0" smtClean="0">
                <a:latin typeface="Arial" charset="0"/>
              </a:rPr>
              <a:t>Optimism</a:t>
            </a:r>
            <a:endParaRPr lang="en-US" sz="2000" dirty="0">
              <a:latin typeface="Arial" charset="0"/>
            </a:endParaRPr>
          </a:p>
          <a:p>
            <a:pPr lvl="2">
              <a:lnSpc>
                <a:spcPct val="5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Invite </a:t>
            </a:r>
            <a:r>
              <a:rPr lang="en-US" sz="2000" dirty="0" smtClean="0">
                <a:latin typeface="Arial" charset="0"/>
              </a:rPr>
              <a:t>prospective members as guests</a:t>
            </a:r>
            <a:endParaRPr lang="en-US" sz="2000" dirty="0">
              <a:latin typeface="Arial" charset="0"/>
            </a:endParaRPr>
          </a:p>
          <a:p>
            <a:pPr lvl="2">
              <a:lnSpc>
                <a:spcPct val="5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“Why I joined </a:t>
            </a:r>
            <a:r>
              <a:rPr lang="en-US" sz="2000" dirty="0" smtClean="0">
                <a:latin typeface="Arial" charset="0"/>
              </a:rPr>
              <a:t>the Optimists”</a:t>
            </a:r>
            <a:endParaRPr lang="en-US" sz="2000" dirty="0">
              <a:latin typeface="Arial" charset="0"/>
            </a:endParaRPr>
          </a:p>
          <a:p>
            <a:pPr lvl="2">
              <a:lnSpc>
                <a:spcPct val="5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“Why I am still a </a:t>
            </a:r>
            <a:r>
              <a:rPr lang="en-US" sz="2000" dirty="0" smtClean="0">
                <a:latin typeface="Arial" charset="0"/>
              </a:rPr>
              <a:t>member”</a:t>
            </a:r>
            <a:endParaRPr lang="en-US" sz="2000" dirty="0">
              <a:latin typeface="Arial" charset="0"/>
            </a:endParaRPr>
          </a:p>
          <a:p>
            <a:pPr lvl="2">
              <a:lnSpc>
                <a:spcPct val="5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Brag about your Club’s projects </a:t>
            </a:r>
            <a:r>
              <a:rPr lang="en-US" sz="2000" dirty="0" smtClean="0"/>
              <a:t>&amp; </a:t>
            </a:r>
            <a:r>
              <a:rPr lang="en-US" sz="2000" dirty="0" smtClean="0">
                <a:latin typeface="Arial" charset="0"/>
              </a:rPr>
              <a:t>fund raisers</a:t>
            </a:r>
            <a:endParaRPr lang="en-US" sz="2000" dirty="0">
              <a:latin typeface="Arial" charset="0"/>
            </a:endParaRPr>
          </a:p>
          <a:p>
            <a:pPr lvl="2">
              <a:lnSpc>
                <a:spcPct val="5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Community representation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800" decel="100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2" grpId="0" autoUpdateAnimBg="0"/>
      <p:bldP spid="1435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4582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dirty="0" smtClean="0">
                <a:latin typeface="Arial Black" pitchFamily="34" charset="0"/>
              </a:rPr>
              <a:t>Step Three: </a:t>
            </a:r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838200" y="21336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1981200" y="21336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3124200" y="2133600"/>
            <a:ext cx="2132013" cy="1371600"/>
          </a:xfrm>
          <a:prstGeom prst="chevron">
            <a:avLst>
              <a:gd name="adj" fmla="val 38860"/>
            </a:avLst>
          </a:prstGeom>
          <a:solidFill>
            <a:srgbClr val="11F50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4191000" y="21336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5372100" y="2133600"/>
            <a:ext cx="2019300" cy="1371600"/>
          </a:xfrm>
          <a:prstGeom prst="chevron">
            <a:avLst>
              <a:gd name="adj" fmla="val 36806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6362700" y="2133600"/>
            <a:ext cx="2019300" cy="1371600"/>
          </a:xfrm>
          <a:prstGeom prst="chevron">
            <a:avLst>
              <a:gd name="adj" fmla="val 36806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1447800" y="2667000"/>
            <a:ext cx="12334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bg1"/>
                </a:solidFill>
                <a:latin typeface="Arial" charset="0"/>
              </a:rPr>
              <a:t>Identify</a:t>
            </a:r>
            <a:endParaRPr lang="en-US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2590800" y="2667000"/>
            <a:ext cx="990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bg1"/>
                </a:solidFill>
                <a:latin typeface="Arial" charset="0"/>
              </a:rPr>
              <a:t>Inform</a:t>
            </a:r>
            <a:endParaRPr lang="en-US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581400" y="2590800"/>
            <a:ext cx="12334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bg1"/>
                </a:solidFill>
                <a:latin typeface="Arial" charset="0"/>
              </a:rPr>
              <a:t>Induct </a:t>
            </a:r>
            <a:r>
              <a:rPr lang="en-US" sz="1600" b="1" dirty="0" smtClean="0">
                <a:solidFill>
                  <a:schemeClr val="bg1"/>
                </a:solidFill>
                <a:latin typeface="Arial" charset="0"/>
              </a:rPr>
              <a:t>into Club</a:t>
            </a:r>
            <a:endParaRPr lang="en-US" sz="1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4800600" y="2590800"/>
            <a:ext cx="1346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Arial" charset="0"/>
              </a:rPr>
              <a:t>Involve in Club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5791200" y="2590800"/>
            <a:ext cx="149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Arial" charset="0"/>
              </a:rPr>
              <a:t>Educate in </a:t>
            </a:r>
            <a:r>
              <a:rPr lang="en-US" sz="1400" dirty="0" smtClean="0">
                <a:latin typeface="Arial" charset="0"/>
              </a:rPr>
              <a:t>Optimism</a:t>
            </a:r>
            <a:endParaRPr lang="en-US" sz="1400" dirty="0">
              <a:latin typeface="Arial" charset="0"/>
            </a:endParaRP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6904038" y="2590800"/>
            <a:ext cx="14017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Arial" charset="0"/>
              </a:rPr>
              <a:t>Excite About </a:t>
            </a:r>
            <a:r>
              <a:rPr lang="en-US" sz="1400" dirty="0" smtClean="0">
                <a:latin typeface="Arial" charset="0"/>
              </a:rPr>
              <a:t>Optimism</a:t>
            </a:r>
            <a:endParaRPr lang="en-US" sz="1400" dirty="0">
              <a:latin typeface="Arial" charset="0"/>
            </a:endParaRP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1219200" y="3810000"/>
            <a:ext cx="7543800" cy="2970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endParaRPr lang="en-US" sz="2000" dirty="0">
              <a:latin typeface="Arial" charset="0"/>
            </a:endParaRPr>
          </a:p>
          <a:p>
            <a:pPr lvl="2">
              <a:lnSpc>
                <a:spcPct val="5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A dignified ceremony</a:t>
            </a:r>
          </a:p>
          <a:p>
            <a:pPr lvl="2">
              <a:lnSpc>
                <a:spcPct val="5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Invite spouse and family members</a:t>
            </a:r>
          </a:p>
          <a:p>
            <a:pPr lvl="2">
              <a:lnSpc>
                <a:spcPct val="5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Discuss the </a:t>
            </a:r>
            <a:r>
              <a:rPr lang="en-US" sz="2000" dirty="0" smtClean="0"/>
              <a:t>purposes of Optimism</a:t>
            </a:r>
            <a:endParaRPr lang="en-US" sz="2000" dirty="0">
              <a:latin typeface="Arial" charset="0"/>
            </a:endParaRPr>
          </a:p>
          <a:p>
            <a:pPr lvl="2">
              <a:lnSpc>
                <a:spcPct val="5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Present </a:t>
            </a:r>
            <a:r>
              <a:rPr lang="en-US" sz="2000" dirty="0" smtClean="0">
                <a:latin typeface="Arial" charset="0"/>
              </a:rPr>
              <a:t>the Creed</a:t>
            </a:r>
            <a:endParaRPr lang="en-US" sz="2000" dirty="0">
              <a:latin typeface="Arial" charset="0"/>
            </a:endParaRPr>
          </a:p>
          <a:p>
            <a:pPr lvl="2">
              <a:lnSpc>
                <a:spcPct val="5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Allow new </a:t>
            </a:r>
            <a:r>
              <a:rPr lang="en-US" sz="2000" dirty="0" smtClean="0">
                <a:latin typeface="Arial" charset="0"/>
              </a:rPr>
              <a:t>Optimist </a:t>
            </a:r>
            <a:r>
              <a:rPr lang="en-US" sz="2000" dirty="0">
                <a:latin typeface="Arial" charset="0"/>
              </a:rPr>
              <a:t>to address the </a:t>
            </a:r>
            <a:r>
              <a:rPr lang="en-US" sz="2000" dirty="0" smtClean="0">
                <a:latin typeface="Arial" charset="0"/>
              </a:rPr>
              <a:t>membership</a:t>
            </a:r>
            <a:endParaRPr lang="en-US" sz="2000" dirty="0">
              <a:latin typeface="Arial" charset="0"/>
            </a:endParaRPr>
          </a:p>
          <a:p>
            <a:pPr lvl="2">
              <a:lnSpc>
                <a:spcPct val="5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Make it a memorable event!</a:t>
            </a:r>
          </a:p>
          <a:p>
            <a:pPr>
              <a:spcBef>
                <a:spcPct val="50000"/>
              </a:spcBef>
            </a:pPr>
            <a:endParaRPr lang="en-US" sz="2000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800" decel="100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 autoUpdateAnimBg="0"/>
      <p:bldP spid="1537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3820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dirty="0" smtClean="0">
                <a:latin typeface="Arial Black" pitchFamily="34" charset="0"/>
              </a:rPr>
              <a:t>Step Four: </a:t>
            </a:r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838200" y="19050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1981200" y="19050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3124200" y="1905000"/>
            <a:ext cx="2132013" cy="1371600"/>
          </a:xfrm>
          <a:prstGeom prst="chevron">
            <a:avLst>
              <a:gd name="adj" fmla="val 3886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4191000" y="19050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11F50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AutoShape 7"/>
          <p:cNvSpPr>
            <a:spLocks noChangeArrowheads="1"/>
          </p:cNvSpPr>
          <p:nvPr/>
        </p:nvSpPr>
        <p:spPr bwMode="auto">
          <a:xfrm>
            <a:off x="5372100" y="1905000"/>
            <a:ext cx="2019300" cy="1371600"/>
          </a:xfrm>
          <a:prstGeom prst="chevron">
            <a:avLst>
              <a:gd name="adj" fmla="val 36806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AutoShape 8"/>
          <p:cNvSpPr>
            <a:spLocks noChangeArrowheads="1"/>
          </p:cNvSpPr>
          <p:nvPr/>
        </p:nvSpPr>
        <p:spPr bwMode="auto">
          <a:xfrm>
            <a:off x="6362700" y="1905000"/>
            <a:ext cx="2019300" cy="1371600"/>
          </a:xfrm>
          <a:prstGeom prst="chevron">
            <a:avLst>
              <a:gd name="adj" fmla="val 36806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371600" y="2362200"/>
            <a:ext cx="12334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bg1"/>
                </a:solidFill>
                <a:latin typeface="Arial" charset="0"/>
              </a:rPr>
              <a:t>Identify</a:t>
            </a:r>
            <a:endParaRPr lang="en-US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2590800" y="2362200"/>
            <a:ext cx="990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bg1"/>
                </a:solidFill>
                <a:latin typeface="Arial" charset="0"/>
              </a:rPr>
              <a:t>Inform</a:t>
            </a:r>
            <a:endParaRPr lang="en-US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3657600" y="2362200"/>
            <a:ext cx="12334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bg1"/>
                </a:solidFill>
                <a:latin typeface="Arial" charset="0"/>
              </a:rPr>
              <a:t>Induct 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4724400" y="2362200"/>
            <a:ext cx="1346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bg1"/>
                </a:solidFill>
                <a:latin typeface="Arial" charset="0"/>
              </a:rPr>
              <a:t>Involve in Club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5791200" y="2362200"/>
            <a:ext cx="149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Arial" charset="0"/>
              </a:rPr>
              <a:t>Educate </a:t>
            </a:r>
            <a:r>
              <a:rPr lang="en-US" sz="1400" dirty="0" smtClean="0">
                <a:latin typeface="Arial" charset="0"/>
              </a:rPr>
              <a:t>in Optimism</a:t>
            </a:r>
            <a:endParaRPr lang="en-US" sz="1400" dirty="0">
              <a:latin typeface="Arial" charset="0"/>
            </a:endParaRP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6904038" y="2362200"/>
            <a:ext cx="14017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Arial" charset="0"/>
              </a:rPr>
              <a:t>Excite About </a:t>
            </a:r>
            <a:r>
              <a:rPr lang="en-US" sz="1400" dirty="0" smtClean="0">
                <a:latin typeface="Arial" charset="0"/>
              </a:rPr>
              <a:t> Optimism</a:t>
            </a:r>
            <a:endParaRPr lang="en-US" sz="1400" dirty="0">
              <a:latin typeface="Arial" charset="0"/>
            </a:endParaRPr>
          </a:p>
        </p:txBody>
      </p:sp>
      <p:sp>
        <p:nvSpPr>
          <p:cNvPr id="16399" name="Text Box 16"/>
          <p:cNvSpPr txBox="1">
            <a:spLocks noChangeArrowheads="1"/>
          </p:cNvSpPr>
          <p:nvPr/>
        </p:nvSpPr>
        <p:spPr bwMode="auto">
          <a:xfrm>
            <a:off x="1905000" y="3429000"/>
            <a:ext cx="6629400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4"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endParaRPr lang="en-US" sz="2000" dirty="0">
              <a:latin typeface="Arial" charset="0"/>
            </a:endParaRPr>
          </a:p>
          <a:p>
            <a:pPr lvl="4">
              <a:lnSpc>
                <a:spcPct val="7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Assign a mentor</a:t>
            </a:r>
          </a:p>
          <a:p>
            <a:pPr lvl="4">
              <a:lnSpc>
                <a:spcPct val="4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Assign as greeter</a:t>
            </a:r>
          </a:p>
          <a:p>
            <a:pPr lvl="4">
              <a:lnSpc>
                <a:spcPct val="4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Select </a:t>
            </a:r>
            <a:r>
              <a:rPr lang="en-US" sz="2000" dirty="0" smtClean="0">
                <a:latin typeface="Arial" charset="0"/>
              </a:rPr>
              <a:t>a </a:t>
            </a:r>
            <a:r>
              <a:rPr lang="en-US" sz="2000" dirty="0" smtClean="0"/>
              <a:t>committee</a:t>
            </a:r>
          </a:p>
          <a:p>
            <a:pPr lvl="4">
              <a:lnSpc>
                <a:spcPct val="4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 smtClean="0">
                <a:latin typeface="Arial" charset="0"/>
              </a:rPr>
              <a:t> Attend a Board meeting</a:t>
            </a:r>
          </a:p>
          <a:p>
            <a:pPr lvl="4">
              <a:lnSpc>
                <a:spcPct val="4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 smtClean="0">
                <a:latin typeface="Arial" charset="0"/>
              </a:rPr>
              <a:t> Attend a Zone meeting</a:t>
            </a:r>
            <a:endParaRPr lang="en-US" sz="2000" dirty="0">
              <a:latin typeface="Arial" charset="0"/>
            </a:endParaRPr>
          </a:p>
          <a:p>
            <a:pPr lvl="4">
              <a:lnSpc>
                <a:spcPct val="4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</a:t>
            </a:r>
            <a:r>
              <a:rPr lang="en-US" sz="2000" dirty="0" smtClean="0"/>
              <a:t>Attend a </a:t>
            </a:r>
            <a:r>
              <a:rPr lang="en-US" sz="2000" dirty="0" smtClean="0">
                <a:latin typeface="Arial" charset="0"/>
              </a:rPr>
              <a:t>District Conference</a:t>
            </a:r>
            <a:endParaRPr lang="en-US" sz="2000" dirty="0">
              <a:latin typeface="Arial" charset="0"/>
            </a:endParaRPr>
          </a:p>
          <a:p>
            <a:pPr lvl="4">
              <a:lnSpc>
                <a:spcPct val="4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Participate in fellowship</a:t>
            </a:r>
          </a:p>
          <a:p>
            <a:pPr lvl="4">
              <a:lnSpc>
                <a:spcPct val="40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 smtClean="0">
                <a:latin typeface="Arial" charset="0"/>
              </a:rPr>
              <a:t> “Freshman class” activities</a:t>
            </a:r>
            <a:endParaRPr lang="en-US" sz="20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800" decel="100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2" grpId="0" autoUpdateAnimBg="0"/>
      <p:bldP spid="1639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4" name="Text Box 18"/>
          <p:cNvSpPr>
            <a:spLocks noGrp="1" noChangeArrowheads="1"/>
          </p:cNvSpPr>
          <p:nvPr>
            <p:ph sz="half" idx="1"/>
          </p:nvPr>
        </p:nvSpPr>
        <p:spPr>
          <a:xfrm>
            <a:off x="762000" y="3581400"/>
            <a:ext cx="3810000" cy="2133600"/>
          </a:xfrm>
          <a:noFill/>
        </p:spPr>
        <p:txBody>
          <a:bodyPr>
            <a:normAutofit fontScale="92500" lnSpcReduction="10000"/>
          </a:bodyPr>
          <a:lstStyle/>
          <a:p>
            <a:pPr eaLnBrk="1" hangingPunct="1">
              <a:spcBef>
                <a:spcPct val="50000"/>
              </a:spcBef>
              <a:buClr>
                <a:schemeClr val="accent1"/>
              </a:buClr>
              <a:buSzTx/>
              <a:buFont typeface="Wingdings" pitchFamily="2" charset="2"/>
              <a:buChar char="v"/>
            </a:pPr>
            <a:r>
              <a:rPr lang="en-US" sz="2000" dirty="0" smtClean="0">
                <a:latin typeface="Arial" charset="0"/>
              </a:rPr>
              <a:t>New member orientation</a:t>
            </a:r>
          </a:p>
          <a:p>
            <a:pPr eaLnBrk="1" hangingPunct="1">
              <a:spcBef>
                <a:spcPct val="40000"/>
              </a:spcBef>
              <a:buClr>
                <a:schemeClr val="accent1"/>
              </a:buClr>
              <a:buSzTx/>
              <a:buFont typeface="Wingdings" pitchFamily="2" charset="2"/>
              <a:buChar char="v"/>
            </a:pPr>
            <a:r>
              <a:rPr lang="en-US" sz="2000" dirty="0" smtClean="0">
                <a:latin typeface="Arial" charset="0"/>
              </a:rPr>
              <a:t>Regular Club meetings</a:t>
            </a:r>
          </a:p>
          <a:p>
            <a:pPr eaLnBrk="1" hangingPunct="1">
              <a:spcBef>
                <a:spcPct val="40000"/>
              </a:spcBef>
              <a:buClr>
                <a:schemeClr val="accent1"/>
              </a:buClr>
              <a:buSzTx/>
              <a:buFont typeface="Wingdings" pitchFamily="2" charset="2"/>
              <a:buChar char="v"/>
            </a:pPr>
            <a:r>
              <a:rPr lang="en-US" sz="2000" dirty="0" smtClean="0">
                <a:latin typeface="Arial" charset="0"/>
              </a:rPr>
              <a:t>Informational presentations about Optimism</a:t>
            </a:r>
          </a:p>
          <a:p>
            <a:pPr eaLnBrk="1" hangingPunct="1">
              <a:spcBef>
                <a:spcPct val="40000"/>
              </a:spcBef>
              <a:buClr>
                <a:schemeClr val="accent1"/>
              </a:buClr>
              <a:buSzTx/>
              <a:buNone/>
            </a:pPr>
            <a:endParaRPr lang="en-US" sz="2000" dirty="0" smtClean="0">
              <a:latin typeface="Arial" charset="0"/>
            </a:endParaRPr>
          </a:p>
          <a:p>
            <a:pPr eaLnBrk="1" hangingPunct="1">
              <a:spcBef>
                <a:spcPct val="40000"/>
              </a:spcBef>
              <a:buClr>
                <a:schemeClr val="accent1"/>
              </a:buClr>
              <a:buSzTx/>
              <a:buNone/>
            </a:pPr>
            <a:r>
              <a:rPr lang="en-US" sz="2000" dirty="0" smtClean="0"/>
              <a:t>	         </a:t>
            </a:r>
          </a:p>
        </p:txBody>
      </p:sp>
      <p:sp>
        <p:nvSpPr>
          <p:cNvPr id="17411" name="Rectangle 17"/>
          <p:cNvSpPr>
            <a:spLocks noGrp="1" noChangeArrowheads="1"/>
          </p:cNvSpPr>
          <p:nvPr>
            <p:ph sz="half" idx="2"/>
          </p:nvPr>
        </p:nvSpPr>
        <p:spPr>
          <a:xfrm>
            <a:off x="4572000" y="3657600"/>
            <a:ext cx="3810000" cy="2438400"/>
          </a:xfrm>
          <a:noFill/>
        </p:spPr>
        <p:txBody>
          <a:bodyPr>
            <a:normAutofit fontScale="92500" lnSpcReduction="10000"/>
          </a:bodyPr>
          <a:lstStyle/>
          <a:p>
            <a:pPr eaLnBrk="1" hangingPunct="1">
              <a:buClr>
                <a:schemeClr val="accent1"/>
              </a:buClr>
              <a:buSzTx/>
              <a:buFont typeface="Wingdings" pitchFamily="2" charset="2"/>
              <a:buChar char="v"/>
            </a:pPr>
            <a:r>
              <a:rPr lang="en-US" sz="2000" dirty="0" smtClean="0">
                <a:latin typeface="Arial" charset="0"/>
              </a:rPr>
              <a:t>Attend</a:t>
            </a:r>
          </a:p>
          <a:p>
            <a:pPr lvl="1" eaLnBrk="1" hangingPunct="1">
              <a:buClr>
                <a:schemeClr val="accent2"/>
              </a:buClr>
              <a:buFont typeface="Wingdings" pitchFamily="2" charset="2"/>
              <a:buChar char="ü"/>
            </a:pPr>
            <a:r>
              <a:rPr lang="en-US" sz="2000" dirty="0" smtClean="0">
                <a:latin typeface="Arial" charset="0"/>
              </a:rPr>
              <a:t>District events</a:t>
            </a:r>
          </a:p>
          <a:p>
            <a:pPr lvl="1" eaLnBrk="1" hangingPunct="1">
              <a:buClr>
                <a:schemeClr val="accent2"/>
              </a:buClr>
              <a:buFont typeface="Wingdings" pitchFamily="2" charset="2"/>
              <a:buChar char="ü"/>
            </a:pPr>
            <a:r>
              <a:rPr lang="en-US" sz="2000" dirty="0" smtClean="0">
                <a:latin typeface="Arial" charset="0"/>
              </a:rPr>
              <a:t>Zone meetings</a:t>
            </a:r>
          </a:p>
          <a:p>
            <a:pPr lvl="1" eaLnBrk="1" hangingPunct="1">
              <a:buClr>
                <a:schemeClr val="accent2"/>
              </a:buClr>
              <a:buFont typeface="Wingdings" pitchFamily="2" charset="2"/>
              <a:buChar char="ü"/>
            </a:pPr>
            <a:r>
              <a:rPr lang="en-US" sz="2000" dirty="0" smtClean="0">
                <a:latin typeface="Arial" charset="0"/>
              </a:rPr>
              <a:t>Club socials</a:t>
            </a:r>
          </a:p>
          <a:p>
            <a:pPr lvl="1" eaLnBrk="1" hangingPunct="1">
              <a:buClr>
                <a:schemeClr val="accent2"/>
              </a:buClr>
              <a:buFont typeface="Wingdings" pitchFamily="2" charset="2"/>
              <a:buChar char="ü"/>
            </a:pPr>
            <a:r>
              <a:rPr lang="en-US" sz="2000" dirty="0" smtClean="0">
                <a:latin typeface="Arial" charset="0"/>
              </a:rPr>
              <a:t>Inter-Club visits</a:t>
            </a:r>
          </a:p>
          <a:p>
            <a:pPr lvl="1" eaLnBrk="1" hangingPunct="1">
              <a:buClr>
                <a:schemeClr val="accent2"/>
              </a:buClr>
              <a:buFont typeface="Wingdings" pitchFamily="2" charset="2"/>
              <a:buChar char="ü"/>
            </a:pPr>
            <a:r>
              <a:rPr lang="en-US" sz="2000" dirty="0" smtClean="0">
                <a:latin typeface="Arial" charset="0"/>
              </a:rPr>
              <a:t>International Convention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0772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dirty="0" smtClean="0">
                <a:latin typeface="Arial Black" pitchFamily="34" charset="0"/>
              </a:rPr>
              <a:t>Step Five:</a:t>
            </a:r>
          </a:p>
        </p:txBody>
      </p:sp>
      <p:sp>
        <p:nvSpPr>
          <p:cNvPr id="17412" name="AutoShape 3"/>
          <p:cNvSpPr>
            <a:spLocks noChangeArrowheads="1"/>
          </p:cNvSpPr>
          <p:nvPr/>
        </p:nvSpPr>
        <p:spPr bwMode="auto">
          <a:xfrm>
            <a:off x="838200" y="19050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AutoShape 4"/>
          <p:cNvSpPr>
            <a:spLocks noChangeArrowheads="1"/>
          </p:cNvSpPr>
          <p:nvPr/>
        </p:nvSpPr>
        <p:spPr bwMode="auto">
          <a:xfrm>
            <a:off x="1981200" y="19050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AutoShape 5"/>
          <p:cNvSpPr>
            <a:spLocks noChangeArrowheads="1"/>
          </p:cNvSpPr>
          <p:nvPr/>
        </p:nvSpPr>
        <p:spPr bwMode="auto">
          <a:xfrm>
            <a:off x="3124200" y="1905000"/>
            <a:ext cx="2132013" cy="1371600"/>
          </a:xfrm>
          <a:prstGeom prst="chevron">
            <a:avLst>
              <a:gd name="adj" fmla="val 3886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AutoShape 6"/>
          <p:cNvSpPr>
            <a:spLocks noChangeArrowheads="1"/>
          </p:cNvSpPr>
          <p:nvPr/>
        </p:nvSpPr>
        <p:spPr bwMode="auto">
          <a:xfrm>
            <a:off x="4191000" y="19050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AutoShape 7"/>
          <p:cNvSpPr>
            <a:spLocks noChangeArrowheads="1"/>
          </p:cNvSpPr>
          <p:nvPr/>
        </p:nvSpPr>
        <p:spPr bwMode="auto">
          <a:xfrm>
            <a:off x="5372100" y="1905000"/>
            <a:ext cx="2019300" cy="1371600"/>
          </a:xfrm>
          <a:prstGeom prst="chevron">
            <a:avLst>
              <a:gd name="adj" fmla="val 36806"/>
            </a:avLst>
          </a:prstGeom>
          <a:solidFill>
            <a:srgbClr val="11F50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AutoShape 8"/>
          <p:cNvSpPr>
            <a:spLocks noChangeArrowheads="1"/>
          </p:cNvSpPr>
          <p:nvPr/>
        </p:nvSpPr>
        <p:spPr bwMode="auto">
          <a:xfrm>
            <a:off x="6362700" y="1905000"/>
            <a:ext cx="2019300" cy="1371600"/>
          </a:xfrm>
          <a:prstGeom prst="chevron">
            <a:avLst>
              <a:gd name="adj" fmla="val 36806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Text Box 9"/>
          <p:cNvSpPr txBox="1">
            <a:spLocks noChangeArrowheads="1"/>
          </p:cNvSpPr>
          <p:nvPr/>
        </p:nvSpPr>
        <p:spPr bwMode="auto">
          <a:xfrm>
            <a:off x="1447800" y="2362200"/>
            <a:ext cx="12334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bg1"/>
                </a:solidFill>
                <a:latin typeface="Arial" charset="0"/>
              </a:rPr>
              <a:t>Identify</a:t>
            </a:r>
            <a:endParaRPr lang="en-US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7419" name="Text Box 10"/>
          <p:cNvSpPr txBox="1">
            <a:spLocks noChangeArrowheads="1"/>
          </p:cNvSpPr>
          <p:nvPr/>
        </p:nvSpPr>
        <p:spPr bwMode="auto">
          <a:xfrm>
            <a:off x="2514600" y="2362200"/>
            <a:ext cx="990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bg1"/>
                </a:solidFill>
                <a:latin typeface="Arial" charset="0"/>
              </a:rPr>
              <a:t>Inform</a:t>
            </a:r>
            <a:endParaRPr lang="en-US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7420" name="Text Box 11"/>
          <p:cNvSpPr txBox="1">
            <a:spLocks noChangeArrowheads="1"/>
          </p:cNvSpPr>
          <p:nvPr/>
        </p:nvSpPr>
        <p:spPr bwMode="auto">
          <a:xfrm>
            <a:off x="3657600" y="2362200"/>
            <a:ext cx="12334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bg1"/>
                </a:solidFill>
                <a:latin typeface="Arial" charset="0"/>
              </a:rPr>
              <a:t>Induct</a:t>
            </a:r>
            <a:endParaRPr lang="en-US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7421" name="Text Box 12"/>
          <p:cNvSpPr txBox="1">
            <a:spLocks noChangeArrowheads="1"/>
          </p:cNvSpPr>
          <p:nvPr/>
        </p:nvSpPr>
        <p:spPr bwMode="auto">
          <a:xfrm>
            <a:off x="4724400" y="2362200"/>
            <a:ext cx="1346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bg1"/>
                </a:solidFill>
                <a:latin typeface="Arial" charset="0"/>
              </a:rPr>
              <a:t>Involve 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5715000" y="2362200"/>
            <a:ext cx="1498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bg1"/>
                </a:solidFill>
                <a:latin typeface="Arial" charset="0"/>
              </a:rPr>
              <a:t>Educate in </a:t>
            </a:r>
            <a:r>
              <a:rPr lang="en-US" sz="1600" b="1" dirty="0" smtClean="0">
                <a:solidFill>
                  <a:schemeClr val="bg1"/>
                </a:solidFill>
                <a:latin typeface="Arial" charset="0"/>
              </a:rPr>
              <a:t>Optimism</a:t>
            </a:r>
            <a:endParaRPr lang="en-US" sz="1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7423" name="Text Box 14"/>
          <p:cNvSpPr txBox="1">
            <a:spLocks noChangeArrowheads="1"/>
          </p:cNvSpPr>
          <p:nvPr/>
        </p:nvSpPr>
        <p:spPr bwMode="auto">
          <a:xfrm>
            <a:off x="6904038" y="2362200"/>
            <a:ext cx="14017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Arial" charset="0"/>
              </a:rPr>
              <a:t>Excite About </a:t>
            </a:r>
            <a:r>
              <a:rPr lang="en-US" sz="1400" dirty="0" smtClean="0">
                <a:latin typeface="Arial" charset="0"/>
              </a:rPr>
              <a:t>Optimism</a:t>
            </a:r>
            <a:endParaRPr lang="en-US" sz="14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7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7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800" decel="100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800" decel="100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800" decel="100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800" decel="100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800" decel="100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800" decel="100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4" grpId="0" build="p"/>
      <p:bldP spid="17411" grpId="0" build="p"/>
      <p:bldP spid="16397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0772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400" dirty="0" smtClean="0">
                <a:latin typeface="Arial Black" pitchFamily="34" charset="0"/>
              </a:rPr>
              <a:t>Step Six:</a:t>
            </a:r>
          </a:p>
        </p:txBody>
      </p:sp>
      <p:sp>
        <p:nvSpPr>
          <p:cNvPr id="18435" name="AutoShape 5"/>
          <p:cNvSpPr>
            <a:spLocks noChangeArrowheads="1"/>
          </p:cNvSpPr>
          <p:nvPr/>
        </p:nvSpPr>
        <p:spPr bwMode="auto">
          <a:xfrm>
            <a:off x="800100" y="21336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AutoShape 6"/>
          <p:cNvSpPr>
            <a:spLocks noChangeArrowheads="1"/>
          </p:cNvSpPr>
          <p:nvPr/>
        </p:nvSpPr>
        <p:spPr bwMode="auto">
          <a:xfrm>
            <a:off x="1943100" y="21336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AutoShape 7"/>
          <p:cNvSpPr>
            <a:spLocks noChangeArrowheads="1"/>
          </p:cNvSpPr>
          <p:nvPr/>
        </p:nvSpPr>
        <p:spPr bwMode="auto">
          <a:xfrm>
            <a:off x="3086100" y="2133600"/>
            <a:ext cx="2132013" cy="1371600"/>
          </a:xfrm>
          <a:prstGeom prst="chevron">
            <a:avLst>
              <a:gd name="adj" fmla="val 3886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AutoShape 8"/>
          <p:cNvSpPr>
            <a:spLocks noChangeArrowheads="1"/>
          </p:cNvSpPr>
          <p:nvPr/>
        </p:nvSpPr>
        <p:spPr bwMode="auto">
          <a:xfrm>
            <a:off x="4152900" y="21336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AutoShape 9"/>
          <p:cNvSpPr>
            <a:spLocks noChangeArrowheads="1"/>
          </p:cNvSpPr>
          <p:nvPr/>
        </p:nvSpPr>
        <p:spPr bwMode="auto">
          <a:xfrm>
            <a:off x="5334000" y="2133600"/>
            <a:ext cx="2019300" cy="1371600"/>
          </a:xfrm>
          <a:prstGeom prst="chevron">
            <a:avLst>
              <a:gd name="adj" fmla="val 36806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AutoShape 10"/>
          <p:cNvSpPr>
            <a:spLocks noChangeArrowheads="1"/>
          </p:cNvSpPr>
          <p:nvPr/>
        </p:nvSpPr>
        <p:spPr bwMode="auto">
          <a:xfrm>
            <a:off x="6362700" y="2133600"/>
            <a:ext cx="2019300" cy="1371600"/>
          </a:xfrm>
          <a:prstGeom prst="chevron">
            <a:avLst>
              <a:gd name="adj" fmla="val 36806"/>
            </a:avLst>
          </a:prstGeom>
          <a:solidFill>
            <a:srgbClr val="11F50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Text Box 11"/>
          <p:cNvSpPr txBox="1">
            <a:spLocks noChangeArrowheads="1"/>
          </p:cNvSpPr>
          <p:nvPr/>
        </p:nvSpPr>
        <p:spPr bwMode="auto">
          <a:xfrm>
            <a:off x="1371600" y="2590800"/>
            <a:ext cx="12334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chemeClr val="bg1"/>
                </a:solidFill>
                <a:latin typeface="Arial" charset="0"/>
              </a:rPr>
              <a:t>Identify</a:t>
            </a:r>
            <a:endParaRPr lang="en-US" sz="16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8442" name="Text Box 12"/>
          <p:cNvSpPr txBox="1">
            <a:spLocks noChangeArrowheads="1"/>
          </p:cNvSpPr>
          <p:nvPr/>
        </p:nvSpPr>
        <p:spPr bwMode="auto">
          <a:xfrm>
            <a:off x="2514600" y="2590800"/>
            <a:ext cx="990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chemeClr val="bg1"/>
                </a:solidFill>
                <a:latin typeface="Arial" charset="0"/>
              </a:rPr>
              <a:t>Inform</a:t>
            </a:r>
            <a:endParaRPr lang="en-US" sz="16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8443" name="Text Box 13"/>
          <p:cNvSpPr txBox="1">
            <a:spLocks noChangeArrowheads="1"/>
          </p:cNvSpPr>
          <p:nvPr/>
        </p:nvSpPr>
        <p:spPr bwMode="auto">
          <a:xfrm>
            <a:off x="3657600" y="2590800"/>
            <a:ext cx="12334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chemeClr val="bg1"/>
                </a:solidFill>
                <a:latin typeface="Arial" charset="0"/>
              </a:rPr>
              <a:t>Induct </a:t>
            </a:r>
          </a:p>
        </p:txBody>
      </p:sp>
      <p:sp>
        <p:nvSpPr>
          <p:cNvPr id="18444" name="Text Box 14"/>
          <p:cNvSpPr txBox="1">
            <a:spLocks noChangeArrowheads="1"/>
          </p:cNvSpPr>
          <p:nvPr/>
        </p:nvSpPr>
        <p:spPr bwMode="auto">
          <a:xfrm>
            <a:off x="4724400" y="2590800"/>
            <a:ext cx="1346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chemeClr val="bg1"/>
                </a:solidFill>
                <a:latin typeface="Arial" charset="0"/>
              </a:rPr>
              <a:t>Involve</a:t>
            </a:r>
            <a:endParaRPr lang="en-US" sz="16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8445" name="Text Box 15"/>
          <p:cNvSpPr txBox="1">
            <a:spLocks noChangeArrowheads="1"/>
          </p:cNvSpPr>
          <p:nvPr/>
        </p:nvSpPr>
        <p:spPr bwMode="auto">
          <a:xfrm>
            <a:off x="5791200" y="2590800"/>
            <a:ext cx="1498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chemeClr val="bg1"/>
                </a:solidFill>
                <a:latin typeface="Arial" charset="0"/>
              </a:rPr>
              <a:t>Educate</a:t>
            </a:r>
            <a:endParaRPr lang="en-US" sz="16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6858000" y="2438400"/>
            <a:ext cx="14017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bg1"/>
                </a:solidFill>
                <a:latin typeface="Arial" charset="0"/>
              </a:rPr>
              <a:t>Excite About </a:t>
            </a:r>
            <a:r>
              <a:rPr lang="en-US" sz="1600" b="1" dirty="0" smtClean="0">
                <a:solidFill>
                  <a:schemeClr val="bg1"/>
                </a:solidFill>
                <a:latin typeface="Arial" charset="0"/>
              </a:rPr>
              <a:t>Optimism</a:t>
            </a:r>
            <a:endParaRPr lang="en-US" sz="1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8447" name="Text Box 17"/>
          <p:cNvSpPr txBox="1">
            <a:spLocks noChangeArrowheads="1"/>
          </p:cNvSpPr>
          <p:nvPr/>
        </p:nvSpPr>
        <p:spPr bwMode="auto">
          <a:xfrm>
            <a:off x="2514600" y="3810000"/>
            <a:ext cx="51054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Be part of a committed team!</a:t>
            </a:r>
          </a:p>
          <a:p>
            <a:pPr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</a:t>
            </a:r>
            <a:r>
              <a:rPr lang="en-US" sz="2000" dirty="0" smtClean="0">
                <a:latin typeface="Arial" charset="0"/>
              </a:rPr>
              <a:t>Volunteerism &amp; service</a:t>
            </a:r>
          </a:p>
          <a:p>
            <a:pPr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 smtClean="0">
                <a:latin typeface="Arial" charset="0"/>
              </a:rPr>
              <a:t> Fellowship</a:t>
            </a:r>
          </a:p>
          <a:p>
            <a:pPr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 smtClean="0"/>
              <a:t> Leadership skills</a:t>
            </a:r>
            <a:endParaRPr lang="en-US" sz="2000" dirty="0">
              <a:latin typeface="Arial" charset="0"/>
            </a:endParaRPr>
          </a:p>
          <a:p>
            <a:pPr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</a:t>
            </a:r>
            <a:r>
              <a:rPr lang="en-US" sz="2000" dirty="0"/>
              <a:t>R</a:t>
            </a:r>
            <a:r>
              <a:rPr lang="en-US" sz="2000" dirty="0" smtClean="0">
                <a:latin typeface="Arial" charset="0"/>
              </a:rPr>
              <a:t>ecognition</a:t>
            </a:r>
            <a:endParaRPr lang="en-US" sz="20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800" decel="100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6" grpId="0" autoUpdateAnimBg="0"/>
      <p:bldP spid="1844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74638"/>
            <a:ext cx="6858000" cy="1143000"/>
          </a:xfrm>
        </p:spPr>
        <p:txBody>
          <a:bodyPr/>
          <a:lstStyle/>
          <a:p>
            <a:pPr eaLnBrk="1" hangingPunct="1"/>
            <a:r>
              <a:rPr lang="en-US" sz="3600" smtClean="0">
                <a:latin typeface="Arial Black" pitchFamily="34" charset="0"/>
              </a:rPr>
              <a:t>Organize For Success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209800" y="1981200"/>
            <a:ext cx="4800600" cy="1447800"/>
          </a:xfrm>
          <a:prstGeom prst="rect">
            <a:avLst/>
          </a:prstGeom>
          <a:noFill/>
          <a:ln w="57150" cmpd="thickThin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latin typeface="Arial" charset="0"/>
              </a:rPr>
              <a:t>Membership Growth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838200" y="4343400"/>
            <a:ext cx="3124200" cy="1143000"/>
          </a:xfrm>
          <a:prstGeom prst="rect">
            <a:avLst/>
          </a:prstGeom>
          <a:noFill/>
          <a:ln w="57150" cmpd="thickThin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066800" y="4495800"/>
            <a:ext cx="2819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Arial" charset="0"/>
              </a:rPr>
              <a:t>Membership Development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5181600" y="4343400"/>
            <a:ext cx="2819400" cy="1219200"/>
          </a:xfrm>
          <a:prstGeom prst="rect">
            <a:avLst/>
          </a:prstGeom>
          <a:noFill/>
          <a:ln w="57150" cmpd="thickThin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Membership</a:t>
            </a:r>
          </a:p>
          <a:p>
            <a:pPr algn="ctr"/>
            <a:r>
              <a:rPr lang="en-US" b="1">
                <a:latin typeface="Arial" charset="0"/>
              </a:rPr>
              <a:t> Retention</a:t>
            </a:r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2895600" y="3429000"/>
            <a:ext cx="0" cy="9144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>
            <a:off x="6096000" y="3429000"/>
            <a:ext cx="0" cy="9144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latin typeface="Arial Black" pitchFamily="34" charset="0"/>
              </a:rPr>
              <a:t>Organize To Make It Happen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743200" y="1295400"/>
            <a:ext cx="3352800" cy="1066800"/>
          </a:xfrm>
          <a:prstGeom prst="rect">
            <a:avLst/>
          </a:prstGeom>
          <a:noFill/>
          <a:ln w="57150" cmpd="thickThin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Membership Growth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04800" y="2667000"/>
            <a:ext cx="3886200" cy="838200"/>
          </a:xfrm>
          <a:prstGeom prst="rect">
            <a:avLst/>
          </a:prstGeom>
          <a:noFill/>
          <a:ln w="57150" cmpd="thickThin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Membership Development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4572000" y="2667000"/>
            <a:ext cx="3886200" cy="914400"/>
          </a:xfrm>
          <a:prstGeom prst="rect">
            <a:avLst/>
          </a:prstGeom>
          <a:noFill/>
          <a:ln w="57150" cmpd="thickThin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Membership Retention</a:t>
            </a:r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3505200" y="2362200"/>
            <a:ext cx="0" cy="3048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5334000" y="2362200"/>
            <a:ext cx="0" cy="3048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609600" y="3429000"/>
            <a:ext cx="3581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Assign responsibility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Set objectives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Develop strategies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Offer incentives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Target individuals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Monitor progress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Reward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latin typeface="Arial Black" pitchFamily="34" charset="0"/>
              </a:rPr>
              <a:t>Organize To Make It Happen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971800" y="1371600"/>
            <a:ext cx="3048000" cy="990600"/>
          </a:xfrm>
          <a:prstGeom prst="rect">
            <a:avLst/>
          </a:prstGeom>
          <a:noFill/>
          <a:ln w="57150" cmpd="thickThin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Membership Growth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304800" y="2667000"/>
            <a:ext cx="3886200" cy="914400"/>
          </a:xfrm>
          <a:prstGeom prst="rect">
            <a:avLst/>
          </a:prstGeom>
          <a:noFill/>
          <a:ln w="57150" cmpd="thickThin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Membership Development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4572000" y="2667000"/>
            <a:ext cx="3810000" cy="914400"/>
          </a:xfrm>
          <a:prstGeom prst="rect">
            <a:avLst/>
          </a:prstGeom>
          <a:noFill/>
          <a:ln w="57150" cmpd="thickThin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Membership Retention</a:t>
            </a: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3505200" y="2362200"/>
            <a:ext cx="0" cy="3048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5334000" y="2362200"/>
            <a:ext cx="0" cy="3048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1512" name="Rectangle 9"/>
          <p:cNvSpPr>
            <a:spLocks noChangeArrowheads="1"/>
          </p:cNvSpPr>
          <p:nvPr/>
        </p:nvSpPr>
        <p:spPr bwMode="auto">
          <a:xfrm>
            <a:off x="4724400" y="3657600"/>
            <a:ext cx="3962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Weekly </a:t>
            </a:r>
            <a:r>
              <a:rPr lang="en-US" sz="2000" dirty="0" smtClean="0">
                <a:latin typeface="Arial" charset="0"/>
              </a:rPr>
              <a:t>programs</a:t>
            </a:r>
            <a:endParaRPr lang="en-US" sz="2000" dirty="0">
              <a:latin typeface="Arial" charset="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Assign responsibility	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Set objectives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Mentoring program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Get “</a:t>
            </a:r>
            <a:r>
              <a:rPr lang="en-US" sz="2000" dirty="0" smtClean="0">
                <a:latin typeface="Arial" charset="0"/>
              </a:rPr>
              <a:t>feedback” from </a:t>
            </a:r>
            <a:r>
              <a:rPr lang="en-US" sz="2000" dirty="0">
                <a:latin typeface="Arial" charset="0"/>
              </a:rPr>
              <a:t>members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Build </a:t>
            </a:r>
            <a:r>
              <a:rPr lang="en-US" sz="2000" dirty="0" smtClean="0">
                <a:latin typeface="Arial" charset="0"/>
              </a:rPr>
              <a:t>programs &amp; activities</a:t>
            </a:r>
          </a:p>
          <a:p>
            <a:pPr>
              <a:buClr>
                <a:schemeClr val="accent1"/>
              </a:buClr>
            </a:pPr>
            <a:r>
              <a:rPr lang="en-US" sz="2000" dirty="0" smtClean="0"/>
              <a:t>        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>
                <a:latin typeface="Arial" charset="0"/>
              </a:rPr>
              <a:t>around new </a:t>
            </a:r>
            <a:r>
              <a:rPr lang="en-US" sz="2000" dirty="0" smtClean="0">
                <a:latin typeface="Arial" charset="0"/>
              </a:rPr>
              <a:t>members</a:t>
            </a:r>
            <a:endParaRPr lang="en-US" sz="2000" dirty="0">
              <a:latin typeface="Arial" charset="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Track “drop-outs”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AutoShape 5"/>
          <p:cNvSpPr>
            <a:spLocks noChangeArrowheads="1"/>
          </p:cNvSpPr>
          <p:nvPr/>
        </p:nvSpPr>
        <p:spPr bwMode="auto">
          <a:xfrm>
            <a:off x="0" y="6858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AutoShape 6"/>
          <p:cNvSpPr>
            <a:spLocks noChangeArrowheads="1"/>
          </p:cNvSpPr>
          <p:nvPr/>
        </p:nvSpPr>
        <p:spPr bwMode="auto">
          <a:xfrm>
            <a:off x="1447800" y="6858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AutoShape 7"/>
          <p:cNvSpPr>
            <a:spLocks noChangeArrowheads="1"/>
          </p:cNvSpPr>
          <p:nvPr/>
        </p:nvSpPr>
        <p:spPr bwMode="auto">
          <a:xfrm>
            <a:off x="2895600" y="685800"/>
            <a:ext cx="2132013" cy="1371600"/>
          </a:xfrm>
          <a:prstGeom prst="chevron">
            <a:avLst>
              <a:gd name="adj" fmla="val 3886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AutoShape 8"/>
          <p:cNvSpPr>
            <a:spLocks noChangeArrowheads="1"/>
          </p:cNvSpPr>
          <p:nvPr/>
        </p:nvSpPr>
        <p:spPr bwMode="auto">
          <a:xfrm>
            <a:off x="4267200" y="6858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AutoShape 9"/>
          <p:cNvSpPr>
            <a:spLocks noChangeArrowheads="1"/>
          </p:cNvSpPr>
          <p:nvPr/>
        </p:nvSpPr>
        <p:spPr bwMode="auto">
          <a:xfrm>
            <a:off x="5791200" y="685800"/>
            <a:ext cx="2019300" cy="1371600"/>
          </a:xfrm>
          <a:prstGeom prst="chevron">
            <a:avLst>
              <a:gd name="adj" fmla="val 36806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Text Box 11"/>
          <p:cNvSpPr txBox="1">
            <a:spLocks noChangeArrowheads="1"/>
          </p:cNvSpPr>
          <p:nvPr/>
        </p:nvSpPr>
        <p:spPr bwMode="auto">
          <a:xfrm>
            <a:off x="609600" y="1143000"/>
            <a:ext cx="12334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chemeClr val="bg1"/>
                </a:solidFill>
                <a:latin typeface="Arial" charset="0"/>
              </a:rPr>
              <a:t>Identify</a:t>
            </a:r>
            <a:endParaRPr lang="en-US" sz="2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8442" name="Text Box 12"/>
          <p:cNvSpPr txBox="1">
            <a:spLocks noChangeArrowheads="1"/>
          </p:cNvSpPr>
          <p:nvPr/>
        </p:nvSpPr>
        <p:spPr bwMode="auto">
          <a:xfrm>
            <a:off x="2133600" y="1143000"/>
            <a:ext cx="114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chemeClr val="bg1"/>
                </a:solidFill>
                <a:latin typeface="Arial" charset="0"/>
              </a:rPr>
              <a:t>Inform</a:t>
            </a:r>
            <a:endParaRPr lang="en-US" sz="2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8443" name="Text Box 13"/>
          <p:cNvSpPr txBox="1">
            <a:spLocks noChangeArrowheads="1"/>
          </p:cNvSpPr>
          <p:nvPr/>
        </p:nvSpPr>
        <p:spPr bwMode="auto">
          <a:xfrm>
            <a:off x="3505200" y="1143000"/>
            <a:ext cx="12334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bg1"/>
                </a:solidFill>
                <a:latin typeface="Arial" charset="0"/>
              </a:rPr>
              <a:t>Induct </a:t>
            </a:r>
          </a:p>
        </p:txBody>
      </p:sp>
      <p:sp>
        <p:nvSpPr>
          <p:cNvPr id="18444" name="Text Box 14"/>
          <p:cNvSpPr txBox="1">
            <a:spLocks noChangeArrowheads="1"/>
          </p:cNvSpPr>
          <p:nvPr/>
        </p:nvSpPr>
        <p:spPr bwMode="auto">
          <a:xfrm>
            <a:off x="4876800" y="1143000"/>
            <a:ext cx="1752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chemeClr val="bg1"/>
                </a:solidFill>
                <a:latin typeface="Arial" charset="0"/>
              </a:rPr>
              <a:t>Involve</a:t>
            </a:r>
            <a:endParaRPr lang="en-US" sz="2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8445" name="Text Box 15"/>
          <p:cNvSpPr txBox="1">
            <a:spLocks noChangeArrowheads="1"/>
          </p:cNvSpPr>
          <p:nvPr/>
        </p:nvSpPr>
        <p:spPr bwMode="auto">
          <a:xfrm>
            <a:off x="6248400" y="1143000"/>
            <a:ext cx="1422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chemeClr val="bg1"/>
                </a:solidFill>
                <a:latin typeface="Arial" charset="0"/>
              </a:rPr>
              <a:t>Educate</a:t>
            </a:r>
            <a:endParaRPr lang="en-US" sz="2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7543800" y="1219200"/>
            <a:ext cx="14017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solidFill>
                  <a:schemeClr val="bg1"/>
                </a:solidFill>
                <a:latin typeface="Arial" charset="0"/>
              </a:rPr>
              <a:t>Excite</a:t>
            </a:r>
            <a:endParaRPr lang="en-US" sz="1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" name="AutoShape 9"/>
          <p:cNvSpPr>
            <a:spLocks noChangeArrowheads="1"/>
          </p:cNvSpPr>
          <p:nvPr/>
        </p:nvSpPr>
        <p:spPr bwMode="auto">
          <a:xfrm>
            <a:off x="7124700" y="685800"/>
            <a:ext cx="2019300" cy="1371600"/>
          </a:xfrm>
          <a:prstGeom prst="chevron">
            <a:avLst>
              <a:gd name="adj" fmla="val 36806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dirty="0" smtClean="0">
                <a:solidFill>
                  <a:schemeClr val="bg1"/>
                </a:solidFill>
              </a:rPr>
              <a:t>Excite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38200" y="2971800"/>
            <a:ext cx="7543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algn="ctr"/>
            <a:r>
              <a:rPr lang="en-US" sz="4800" b="1" dirty="0" smtClean="0"/>
              <a:t>One New Member</a:t>
            </a:r>
          </a:p>
          <a:p>
            <a:pPr marR="0" algn="ctr"/>
            <a:r>
              <a:rPr lang="en-US" sz="4800" b="1" dirty="0" smtClean="0"/>
              <a:t> Every Club, Every Month</a:t>
            </a:r>
            <a:endParaRPr lang="en-US" sz="4800" b="1" dirty="0"/>
          </a:p>
        </p:txBody>
      </p:sp>
      <p:sp>
        <p:nvSpPr>
          <p:cNvPr id="17" name="Rectangle 16"/>
          <p:cNvSpPr/>
          <p:nvPr/>
        </p:nvSpPr>
        <p:spPr>
          <a:xfrm>
            <a:off x="4648200" y="5867400"/>
            <a:ext cx="40190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Georgia District Optimist International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6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4525962"/>
          </a:xfrm>
        </p:spPr>
        <p:txBody>
          <a:bodyPr/>
          <a:lstStyle/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3200" dirty="0" smtClean="0">
                <a:latin typeface="Arial" charset="0"/>
              </a:rPr>
              <a:t>The need for Optimists in action is expanding everywhere.	</a:t>
            </a:r>
          </a:p>
          <a:p>
            <a:pPr eaLnBrk="1" hangingPunct="1">
              <a:buClr>
                <a:schemeClr val="accent1"/>
              </a:buClr>
              <a:buNone/>
            </a:pPr>
            <a:endParaRPr lang="en-US" sz="800" dirty="0" smtClean="0">
              <a:latin typeface="Arial" charset="0"/>
            </a:endParaRP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3200" dirty="0" smtClean="0">
                <a:latin typeface="Arial" charset="0"/>
              </a:rPr>
              <a:t>Optimist membership is not growing to meet this need.</a:t>
            </a:r>
          </a:p>
          <a:p>
            <a:pPr eaLnBrk="1" hangingPunct="1">
              <a:buClr>
                <a:schemeClr val="accent1"/>
              </a:buClr>
              <a:buNone/>
            </a:pPr>
            <a:endParaRPr lang="en-US" sz="800" dirty="0" smtClean="0">
              <a:latin typeface="Arial" charset="0"/>
            </a:endParaRP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3200" dirty="0" smtClean="0">
                <a:latin typeface="Arial" charset="0"/>
              </a:rPr>
              <a:t>Optimist International’s continued success depends on new thinking and strategies for our Clubs and District.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Arial Black" pitchFamily="34" charset="0"/>
              </a:rPr>
              <a:t>A Call To 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>
                <a:latin typeface="Arial Black" pitchFamily="34" charset="0"/>
              </a:rPr>
              <a:t>The gap between the needs of youth and Optimist International’s ability to meet these needs is growing wider each and every year.</a:t>
            </a:r>
          </a:p>
        </p:txBody>
      </p:sp>
      <p:sp>
        <p:nvSpPr>
          <p:cNvPr id="5123" name="Line 17"/>
          <p:cNvSpPr>
            <a:spLocks noChangeShapeType="1"/>
          </p:cNvSpPr>
          <p:nvPr/>
        </p:nvSpPr>
        <p:spPr bwMode="auto">
          <a:xfrm flipV="1">
            <a:off x="1219200" y="5181600"/>
            <a:ext cx="5334000" cy="457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18"/>
          <p:cNvSpPr>
            <a:spLocks noChangeShapeType="1"/>
          </p:cNvSpPr>
          <p:nvPr/>
        </p:nvSpPr>
        <p:spPr bwMode="auto">
          <a:xfrm>
            <a:off x="6553200" y="5181600"/>
            <a:ext cx="990600" cy="2286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Line 19"/>
          <p:cNvSpPr>
            <a:spLocks noChangeShapeType="1"/>
          </p:cNvSpPr>
          <p:nvPr/>
        </p:nvSpPr>
        <p:spPr bwMode="auto">
          <a:xfrm flipV="1">
            <a:off x="7543800" y="5334000"/>
            <a:ext cx="533400" cy="762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Line 20"/>
          <p:cNvSpPr>
            <a:spLocks noChangeShapeType="1"/>
          </p:cNvSpPr>
          <p:nvPr/>
        </p:nvSpPr>
        <p:spPr bwMode="auto">
          <a:xfrm flipV="1">
            <a:off x="1219200" y="2743200"/>
            <a:ext cx="6781800" cy="26670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" name="AutoShape 21"/>
          <p:cNvSpPr>
            <a:spLocks noChangeArrowheads="1"/>
          </p:cNvSpPr>
          <p:nvPr/>
        </p:nvSpPr>
        <p:spPr bwMode="auto">
          <a:xfrm>
            <a:off x="7239000" y="3124200"/>
            <a:ext cx="1524000" cy="1981200"/>
          </a:xfrm>
          <a:prstGeom prst="upDownArrowCallout">
            <a:avLst>
              <a:gd name="adj1" fmla="val 25000"/>
              <a:gd name="adj2" fmla="val 25000"/>
              <a:gd name="adj3" fmla="val 16250"/>
              <a:gd name="adj4" fmla="val 50000"/>
            </a:avLst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Text Box 22"/>
          <p:cNvSpPr txBox="1">
            <a:spLocks noChangeArrowheads="1"/>
          </p:cNvSpPr>
          <p:nvPr/>
        </p:nvSpPr>
        <p:spPr bwMode="auto">
          <a:xfrm>
            <a:off x="7239000" y="3733800"/>
            <a:ext cx="152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chemeClr val="bg1"/>
                </a:solidFill>
                <a:latin typeface="Arial" charset="0"/>
              </a:rPr>
              <a:t>gap increasing</a:t>
            </a:r>
          </a:p>
        </p:txBody>
      </p:sp>
      <p:sp>
        <p:nvSpPr>
          <p:cNvPr id="5129" name="Text Box 23"/>
          <p:cNvSpPr txBox="1">
            <a:spLocks noChangeArrowheads="1"/>
          </p:cNvSpPr>
          <p:nvPr/>
        </p:nvSpPr>
        <p:spPr bwMode="auto">
          <a:xfrm rot="-1306130">
            <a:off x="2830952" y="3498595"/>
            <a:ext cx="3733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Service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Needs</a:t>
            </a:r>
          </a:p>
        </p:txBody>
      </p:sp>
      <p:sp>
        <p:nvSpPr>
          <p:cNvPr id="5130" name="Text Box 25"/>
          <p:cNvSpPr txBox="1">
            <a:spLocks noChangeArrowheads="1"/>
          </p:cNvSpPr>
          <p:nvPr/>
        </p:nvSpPr>
        <p:spPr bwMode="auto">
          <a:xfrm rot="21310410">
            <a:off x="3290160" y="5467828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 </a:t>
            </a:r>
            <a:r>
              <a:rPr lang="en-US" dirty="0">
                <a:latin typeface="Arial" charset="0"/>
              </a:rPr>
              <a:t>Membership</a:t>
            </a:r>
          </a:p>
        </p:txBody>
      </p:sp>
      <p:pic>
        <p:nvPicPr>
          <p:cNvPr id="5131" name="Picture 26" descr="C:\Documents and Settings\All Users\Animations\earthbluegreen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286000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>
          <a:xfrm>
            <a:off x="3048000" y="2362200"/>
            <a:ext cx="5867400" cy="3644900"/>
          </a:xfrm>
        </p:spPr>
        <p:txBody>
          <a:bodyPr/>
          <a:lstStyle/>
          <a:p>
            <a:pPr eaLnBrk="1" hangingPunct="1">
              <a:buClr>
                <a:schemeClr val="accent1"/>
              </a:buClr>
              <a:buNone/>
            </a:pPr>
            <a:endParaRPr lang="en-US" sz="1800" dirty="0" smtClean="0">
              <a:latin typeface="Arial" charset="0"/>
            </a:endParaRP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3600" dirty="0" smtClean="0">
                <a:latin typeface="Arial" charset="0"/>
              </a:rPr>
              <a:t> </a:t>
            </a:r>
            <a:r>
              <a:rPr lang="en-US" sz="3200" dirty="0" smtClean="0">
                <a:latin typeface="Arial" charset="0"/>
              </a:rPr>
              <a:t>Recruiting new members</a:t>
            </a:r>
          </a:p>
          <a:p>
            <a:pPr eaLnBrk="1" hangingPunct="1">
              <a:buClr>
                <a:schemeClr val="accent1"/>
              </a:buClr>
              <a:buNone/>
            </a:pPr>
            <a:endParaRPr lang="en-US" sz="1800" dirty="0" smtClean="0">
              <a:latin typeface="Arial" charset="0"/>
            </a:endParaRP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3600" dirty="0" smtClean="0">
                <a:latin typeface="Arial" charset="0"/>
              </a:rPr>
              <a:t> </a:t>
            </a:r>
            <a:r>
              <a:rPr lang="en-US" sz="3200" dirty="0" smtClean="0">
                <a:latin typeface="Arial" charset="0"/>
              </a:rPr>
              <a:t>Retaining current members</a:t>
            </a:r>
          </a:p>
          <a:p>
            <a:pPr eaLnBrk="1" hangingPunct="1">
              <a:buClr>
                <a:schemeClr val="accent1"/>
              </a:buClr>
              <a:buNone/>
            </a:pPr>
            <a:endParaRPr lang="en-US" sz="1800" dirty="0" smtClean="0">
              <a:latin typeface="Arial" charset="0"/>
            </a:endParaRPr>
          </a:p>
          <a:p>
            <a:pPr eaLnBrk="1" hangingPunct="1"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3600" dirty="0" smtClean="0">
                <a:latin typeface="Arial" charset="0"/>
              </a:rPr>
              <a:t> </a:t>
            </a:r>
            <a:r>
              <a:rPr lang="en-US" sz="3200" dirty="0" smtClean="0">
                <a:latin typeface="Arial" charset="0"/>
              </a:rPr>
              <a:t>Organizing new Clubs</a:t>
            </a:r>
            <a:endParaRPr lang="en-US" sz="3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0" dirty="0" smtClean="0">
                <a:latin typeface="Arial Black" pitchFamily="34" charset="0"/>
              </a:rPr>
              <a:t>Increasing our membership involves three equally important elements.</a:t>
            </a:r>
            <a:endParaRPr lang="en-US" sz="3200" b="0" dirty="0"/>
          </a:p>
        </p:txBody>
      </p:sp>
      <p:pic>
        <p:nvPicPr>
          <p:cNvPr id="4" name="Picture 71" descr="C:\WINDOWS\Application Data\Microsoft\Media Catalog\Downloaded Clips\cl65\j025448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667000"/>
            <a:ext cx="2148838" cy="2365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457200"/>
            <a:ext cx="8229600" cy="3352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>
                <a:latin typeface="Arial Black" pitchFamily="34" charset="0"/>
              </a:rPr>
              <a:t>Success Depends on Our Clubs</a:t>
            </a:r>
            <a:r>
              <a:rPr lang="en-US" sz="3600" dirty="0" smtClean="0">
                <a:latin typeface="Arial Black" pitchFamily="34" charset="0"/>
              </a:rPr>
              <a:t/>
            </a:r>
            <a:br>
              <a:rPr lang="en-US" sz="3600" dirty="0" smtClean="0">
                <a:latin typeface="Arial Black" pitchFamily="34" charset="0"/>
              </a:rPr>
            </a:br>
            <a:r>
              <a:rPr lang="en-US" sz="2700" dirty="0" smtClean="0">
                <a:latin typeface="Arial Black" pitchFamily="34" charset="0"/>
              </a:rPr>
              <a:t/>
            </a:r>
            <a:br>
              <a:rPr lang="en-US" sz="2700" dirty="0" smtClean="0">
                <a:latin typeface="Arial Black" pitchFamily="34" charset="0"/>
              </a:rPr>
            </a:br>
            <a:r>
              <a:rPr lang="en-US" sz="3600" dirty="0" smtClean="0">
                <a:latin typeface="Arial" charset="0"/>
              </a:rPr>
              <a:t>What we’ve done in the past has failed to deliver results.  We need to try a new approach.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3600" dirty="0" smtClean="0">
                <a:latin typeface="Arial" charset="0"/>
              </a:rPr>
              <a:t>It’s time to use what we already know and organize for success, step by step!</a:t>
            </a:r>
          </a:p>
        </p:txBody>
      </p:sp>
      <p:sp>
        <p:nvSpPr>
          <p:cNvPr id="8195" name="AutoShape 5"/>
          <p:cNvSpPr>
            <a:spLocks noChangeArrowheads="1"/>
          </p:cNvSpPr>
          <p:nvPr/>
        </p:nvSpPr>
        <p:spPr bwMode="auto">
          <a:xfrm>
            <a:off x="1295400" y="4724400"/>
            <a:ext cx="1524000" cy="838200"/>
          </a:xfrm>
          <a:prstGeom prst="chevron">
            <a:avLst>
              <a:gd name="adj" fmla="val 4545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AutoShape 6"/>
          <p:cNvSpPr>
            <a:spLocks noChangeArrowheads="1"/>
          </p:cNvSpPr>
          <p:nvPr/>
        </p:nvSpPr>
        <p:spPr bwMode="auto">
          <a:xfrm>
            <a:off x="2438400" y="4724400"/>
            <a:ext cx="1524000" cy="838200"/>
          </a:xfrm>
          <a:prstGeom prst="chevron">
            <a:avLst>
              <a:gd name="adj" fmla="val 4545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AutoShape 7"/>
          <p:cNvSpPr>
            <a:spLocks noChangeArrowheads="1"/>
          </p:cNvSpPr>
          <p:nvPr/>
        </p:nvSpPr>
        <p:spPr bwMode="auto">
          <a:xfrm>
            <a:off x="3581400" y="4724400"/>
            <a:ext cx="1447800" cy="838200"/>
          </a:xfrm>
          <a:prstGeom prst="chevron">
            <a:avLst>
              <a:gd name="adj" fmla="val 43182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AutoShape 8"/>
          <p:cNvSpPr>
            <a:spLocks noChangeArrowheads="1"/>
          </p:cNvSpPr>
          <p:nvPr/>
        </p:nvSpPr>
        <p:spPr bwMode="auto">
          <a:xfrm>
            <a:off x="4648200" y="4724400"/>
            <a:ext cx="1524000" cy="838200"/>
          </a:xfrm>
          <a:prstGeom prst="chevron">
            <a:avLst>
              <a:gd name="adj" fmla="val 4545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AutoShape 9"/>
          <p:cNvSpPr>
            <a:spLocks noChangeArrowheads="1"/>
          </p:cNvSpPr>
          <p:nvPr/>
        </p:nvSpPr>
        <p:spPr bwMode="auto">
          <a:xfrm>
            <a:off x="5791200" y="4724400"/>
            <a:ext cx="1371600" cy="838200"/>
          </a:xfrm>
          <a:prstGeom prst="chevron">
            <a:avLst>
              <a:gd name="adj" fmla="val 40909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AutoShape 10"/>
          <p:cNvSpPr>
            <a:spLocks noChangeArrowheads="1"/>
          </p:cNvSpPr>
          <p:nvPr/>
        </p:nvSpPr>
        <p:spPr bwMode="auto">
          <a:xfrm>
            <a:off x="6781800" y="4724400"/>
            <a:ext cx="1371600" cy="838200"/>
          </a:xfrm>
          <a:prstGeom prst="chevron">
            <a:avLst>
              <a:gd name="adj" fmla="val 40909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Text Box 11"/>
          <p:cNvSpPr txBox="1">
            <a:spLocks noChangeArrowheads="1"/>
          </p:cNvSpPr>
          <p:nvPr/>
        </p:nvSpPr>
        <p:spPr bwMode="auto">
          <a:xfrm>
            <a:off x="1676400" y="49530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Arial" charset="0"/>
              </a:rPr>
              <a:t>Stage 1</a:t>
            </a:r>
          </a:p>
        </p:txBody>
      </p:sp>
      <p:sp>
        <p:nvSpPr>
          <p:cNvPr id="8202" name="Text Box 12"/>
          <p:cNvSpPr txBox="1">
            <a:spLocks noChangeArrowheads="1"/>
          </p:cNvSpPr>
          <p:nvPr/>
        </p:nvSpPr>
        <p:spPr bwMode="auto">
          <a:xfrm>
            <a:off x="2819400" y="4953000"/>
            <a:ext cx="990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Arial" charset="0"/>
              </a:rPr>
              <a:t>Stage 2</a:t>
            </a:r>
          </a:p>
        </p:txBody>
      </p:sp>
      <p:sp>
        <p:nvSpPr>
          <p:cNvPr id="8203" name="Text Box 13"/>
          <p:cNvSpPr txBox="1">
            <a:spLocks noChangeArrowheads="1"/>
          </p:cNvSpPr>
          <p:nvPr/>
        </p:nvSpPr>
        <p:spPr bwMode="auto">
          <a:xfrm>
            <a:off x="3962400" y="49530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Arial" charset="0"/>
              </a:rPr>
              <a:t>Stage 3</a:t>
            </a:r>
          </a:p>
        </p:txBody>
      </p:sp>
      <p:sp>
        <p:nvSpPr>
          <p:cNvPr id="8204" name="Text Box 14"/>
          <p:cNvSpPr txBox="1">
            <a:spLocks noChangeArrowheads="1"/>
          </p:cNvSpPr>
          <p:nvPr/>
        </p:nvSpPr>
        <p:spPr bwMode="auto">
          <a:xfrm>
            <a:off x="5105400" y="4953000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Arial" charset="0"/>
              </a:rPr>
              <a:t>Stage 4</a:t>
            </a:r>
          </a:p>
        </p:txBody>
      </p:sp>
      <p:sp>
        <p:nvSpPr>
          <p:cNvPr id="8205" name="Text Box 15"/>
          <p:cNvSpPr txBox="1">
            <a:spLocks noChangeArrowheads="1"/>
          </p:cNvSpPr>
          <p:nvPr/>
        </p:nvSpPr>
        <p:spPr bwMode="auto">
          <a:xfrm>
            <a:off x="6172200" y="4953000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Arial" charset="0"/>
              </a:rPr>
              <a:t>Stage 5</a:t>
            </a:r>
          </a:p>
        </p:txBody>
      </p:sp>
      <p:sp>
        <p:nvSpPr>
          <p:cNvPr id="8206" name="Text Box 16"/>
          <p:cNvSpPr txBox="1">
            <a:spLocks noChangeArrowheads="1"/>
          </p:cNvSpPr>
          <p:nvPr/>
        </p:nvSpPr>
        <p:spPr bwMode="auto">
          <a:xfrm>
            <a:off x="7185025" y="4953000"/>
            <a:ext cx="8159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Arial" charset="0"/>
              </a:rPr>
              <a:t>Stage 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3600" dirty="0" smtClean="0">
                <a:latin typeface="Arial Black" pitchFamily="34" charset="0"/>
              </a:rPr>
              <a:t>Growth Can Be Accomplished</a:t>
            </a:r>
            <a:br>
              <a:rPr lang="en-US" sz="3600" dirty="0" smtClean="0">
                <a:latin typeface="Arial Black" pitchFamily="34" charset="0"/>
              </a:rPr>
            </a:br>
            <a:r>
              <a:rPr lang="en-US" sz="3600" dirty="0" smtClean="0">
                <a:latin typeface="Arial Black" pitchFamily="34" charset="0"/>
              </a:rPr>
              <a:t>by Utilizing Six Integrated Steps</a:t>
            </a:r>
          </a:p>
        </p:txBody>
      </p:sp>
      <p:sp>
        <p:nvSpPr>
          <p:cNvPr id="9219" name="AutoShape 14"/>
          <p:cNvSpPr>
            <a:spLocks noChangeArrowheads="1"/>
          </p:cNvSpPr>
          <p:nvPr/>
        </p:nvSpPr>
        <p:spPr bwMode="auto">
          <a:xfrm>
            <a:off x="838200" y="38100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15"/>
          <p:cNvSpPr>
            <a:spLocks noChangeArrowheads="1"/>
          </p:cNvSpPr>
          <p:nvPr/>
        </p:nvSpPr>
        <p:spPr bwMode="auto">
          <a:xfrm>
            <a:off x="1981200" y="38100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16"/>
          <p:cNvSpPr>
            <a:spLocks noChangeArrowheads="1"/>
          </p:cNvSpPr>
          <p:nvPr/>
        </p:nvSpPr>
        <p:spPr bwMode="auto">
          <a:xfrm>
            <a:off x="3124200" y="3810000"/>
            <a:ext cx="2132013" cy="1371600"/>
          </a:xfrm>
          <a:prstGeom prst="chevron">
            <a:avLst>
              <a:gd name="adj" fmla="val 3886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17"/>
          <p:cNvSpPr>
            <a:spLocks noChangeArrowheads="1"/>
          </p:cNvSpPr>
          <p:nvPr/>
        </p:nvSpPr>
        <p:spPr bwMode="auto">
          <a:xfrm>
            <a:off x="4191000" y="3810000"/>
            <a:ext cx="2243138" cy="1371600"/>
          </a:xfrm>
          <a:prstGeom prst="chevron">
            <a:avLst>
              <a:gd name="adj" fmla="val 4088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AutoShape 18"/>
          <p:cNvSpPr>
            <a:spLocks noChangeArrowheads="1"/>
          </p:cNvSpPr>
          <p:nvPr/>
        </p:nvSpPr>
        <p:spPr bwMode="auto">
          <a:xfrm>
            <a:off x="5372100" y="3810000"/>
            <a:ext cx="2019300" cy="1371600"/>
          </a:xfrm>
          <a:prstGeom prst="chevron">
            <a:avLst>
              <a:gd name="adj" fmla="val 36806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AutoShape 19"/>
          <p:cNvSpPr>
            <a:spLocks noChangeArrowheads="1"/>
          </p:cNvSpPr>
          <p:nvPr/>
        </p:nvSpPr>
        <p:spPr bwMode="auto">
          <a:xfrm>
            <a:off x="6362700" y="3810000"/>
            <a:ext cx="2019300" cy="1371600"/>
          </a:xfrm>
          <a:prstGeom prst="chevron">
            <a:avLst>
              <a:gd name="adj" fmla="val 36806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20"/>
          <p:cNvSpPr txBox="1">
            <a:spLocks noChangeArrowheads="1"/>
          </p:cNvSpPr>
          <p:nvPr/>
        </p:nvSpPr>
        <p:spPr bwMode="auto">
          <a:xfrm>
            <a:off x="1371600" y="4114800"/>
            <a:ext cx="123348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olidFill>
                  <a:schemeClr val="bg1"/>
                </a:solidFill>
                <a:latin typeface="Arial" charset="0"/>
              </a:rPr>
              <a:t>Identify Prospective Members</a:t>
            </a:r>
          </a:p>
        </p:txBody>
      </p:sp>
      <p:sp>
        <p:nvSpPr>
          <p:cNvPr id="9226" name="Text Box 21"/>
          <p:cNvSpPr txBox="1">
            <a:spLocks noChangeArrowheads="1"/>
          </p:cNvSpPr>
          <p:nvPr/>
        </p:nvSpPr>
        <p:spPr bwMode="auto">
          <a:xfrm>
            <a:off x="2514600" y="4114800"/>
            <a:ext cx="9906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olidFill>
                  <a:schemeClr val="bg1"/>
                </a:solidFill>
                <a:latin typeface="Arial" charset="0"/>
              </a:rPr>
              <a:t>Inform </a:t>
            </a:r>
            <a:r>
              <a:rPr lang="en-US" sz="1400" dirty="0" smtClean="0">
                <a:solidFill>
                  <a:schemeClr val="bg1"/>
                </a:solidFill>
                <a:latin typeface="Arial" charset="0"/>
              </a:rPr>
              <a:t>about Optimism</a:t>
            </a:r>
            <a:endParaRPr lang="en-US" sz="1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27" name="Text Box 22"/>
          <p:cNvSpPr txBox="1">
            <a:spLocks noChangeArrowheads="1"/>
          </p:cNvSpPr>
          <p:nvPr/>
        </p:nvSpPr>
        <p:spPr bwMode="auto">
          <a:xfrm>
            <a:off x="3657600" y="4267200"/>
            <a:ext cx="12334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olidFill>
                  <a:schemeClr val="bg1"/>
                </a:solidFill>
                <a:latin typeface="Arial" charset="0"/>
              </a:rPr>
              <a:t>Induct into </a:t>
            </a:r>
            <a:r>
              <a:rPr lang="en-US" sz="1400" dirty="0" smtClean="0">
                <a:solidFill>
                  <a:schemeClr val="bg1"/>
                </a:solidFill>
                <a:latin typeface="Arial" charset="0"/>
              </a:rPr>
              <a:t>Club</a:t>
            </a:r>
            <a:endParaRPr lang="en-US" sz="1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28" name="Text Box 23"/>
          <p:cNvSpPr txBox="1">
            <a:spLocks noChangeArrowheads="1"/>
          </p:cNvSpPr>
          <p:nvPr/>
        </p:nvSpPr>
        <p:spPr bwMode="auto">
          <a:xfrm>
            <a:off x="4800600" y="4267200"/>
            <a:ext cx="1346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olidFill>
                  <a:schemeClr val="bg1"/>
                </a:solidFill>
                <a:latin typeface="Arial" charset="0"/>
              </a:rPr>
              <a:t>Involve in Club</a:t>
            </a:r>
          </a:p>
        </p:txBody>
      </p:sp>
      <p:sp>
        <p:nvSpPr>
          <p:cNvPr id="9229" name="Text Box 24"/>
          <p:cNvSpPr txBox="1">
            <a:spLocks noChangeArrowheads="1"/>
          </p:cNvSpPr>
          <p:nvPr/>
        </p:nvSpPr>
        <p:spPr bwMode="auto">
          <a:xfrm>
            <a:off x="5791200" y="4114800"/>
            <a:ext cx="1066800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schemeClr val="bg1"/>
                </a:solidFill>
                <a:latin typeface="Arial" charset="0"/>
              </a:rPr>
              <a:t>Educate about Optimism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9230" name="Text Box 25"/>
          <p:cNvSpPr txBox="1">
            <a:spLocks noChangeArrowheads="1"/>
          </p:cNvSpPr>
          <p:nvPr/>
        </p:nvSpPr>
        <p:spPr bwMode="auto">
          <a:xfrm>
            <a:off x="6904038" y="4267200"/>
            <a:ext cx="14017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olidFill>
                  <a:schemeClr val="bg1"/>
                </a:solidFill>
                <a:latin typeface="Arial" charset="0"/>
              </a:rPr>
              <a:t>Excite </a:t>
            </a:r>
            <a:r>
              <a:rPr lang="en-US" sz="1400" dirty="0" smtClean="0">
                <a:solidFill>
                  <a:schemeClr val="bg1"/>
                </a:solidFill>
                <a:latin typeface="Arial" charset="0"/>
              </a:rPr>
              <a:t>about  Optimism</a:t>
            </a:r>
            <a:endParaRPr lang="en-US" sz="1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31" name="AutoShape 27"/>
          <p:cNvSpPr>
            <a:spLocks noChangeArrowheads="1"/>
          </p:cNvSpPr>
          <p:nvPr/>
        </p:nvSpPr>
        <p:spPr bwMode="auto">
          <a:xfrm>
            <a:off x="685800" y="1828800"/>
            <a:ext cx="3810000" cy="838200"/>
          </a:xfrm>
          <a:prstGeom prst="leftRightArrow">
            <a:avLst>
              <a:gd name="adj1" fmla="val 50000"/>
              <a:gd name="adj2" fmla="val 90909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AutoShape 28"/>
          <p:cNvSpPr>
            <a:spLocks noChangeArrowheads="1"/>
          </p:cNvSpPr>
          <p:nvPr/>
        </p:nvSpPr>
        <p:spPr bwMode="auto">
          <a:xfrm>
            <a:off x="3200400" y="2590800"/>
            <a:ext cx="4724400" cy="914400"/>
          </a:xfrm>
          <a:prstGeom prst="leftRightArrow">
            <a:avLst>
              <a:gd name="adj1" fmla="val 50000"/>
              <a:gd name="adj2" fmla="val 103333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Text Box 29"/>
          <p:cNvSpPr txBox="1">
            <a:spLocks noChangeArrowheads="1"/>
          </p:cNvSpPr>
          <p:nvPr/>
        </p:nvSpPr>
        <p:spPr bwMode="auto">
          <a:xfrm>
            <a:off x="1524000" y="2057400"/>
            <a:ext cx="2209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charset="0"/>
              </a:rPr>
              <a:t>Development</a:t>
            </a:r>
          </a:p>
        </p:txBody>
      </p:sp>
      <p:sp>
        <p:nvSpPr>
          <p:cNvPr id="9234" name="Text Box 30"/>
          <p:cNvSpPr txBox="1">
            <a:spLocks noChangeArrowheads="1"/>
          </p:cNvSpPr>
          <p:nvPr/>
        </p:nvSpPr>
        <p:spPr bwMode="auto">
          <a:xfrm>
            <a:off x="4038600" y="2895600"/>
            <a:ext cx="3276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charset="0"/>
              </a:rPr>
              <a:t>Retention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/>
          <p:cNvSpPr>
            <a:spLocks noGrp="1"/>
          </p:cNvSpPr>
          <p:nvPr>
            <p:ph idx="1"/>
          </p:nvPr>
        </p:nvSpPr>
        <p:spPr>
          <a:xfrm>
            <a:off x="762000" y="2667000"/>
            <a:ext cx="8229600" cy="3276600"/>
          </a:xfrm>
        </p:spPr>
        <p:txBody>
          <a:bodyPr/>
          <a:lstStyle/>
          <a:p>
            <a:pPr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800" dirty="0" smtClean="0">
                <a:latin typeface="Arial" charset="0"/>
              </a:rPr>
              <a:t> </a:t>
            </a:r>
            <a:r>
              <a:rPr lang="en-US" sz="2000" dirty="0" smtClean="0">
                <a:latin typeface="Arial" charset="0"/>
              </a:rPr>
              <a:t>Is your community aware of your Club’s accomplishments?</a:t>
            </a:r>
          </a:p>
          <a:p>
            <a:pPr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 smtClean="0">
                <a:latin typeface="Arial" charset="0"/>
              </a:rPr>
              <a:t> Are your weekly meetings welcoming and comfortable?</a:t>
            </a:r>
          </a:p>
          <a:p>
            <a:pPr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 smtClean="0">
                <a:latin typeface="Arial" charset="0"/>
              </a:rPr>
              <a:t> How attractive &amp; informative are your Club’s marketing materials?</a:t>
            </a:r>
          </a:p>
          <a:p>
            <a:pPr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 smtClean="0">
                <a:latin typeface="Arial" charset="0"/>
              </a:rPr>
              <a:t> Does your Club adequately reflect your community?</a:t>
            </a:r>
          </a:p>
          <a:p>
            <a:pPr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 smtClean="0">
                <a:latin typeface="Arial" charset="0"/>
              </a:rPr>
              <a:t> Are members encouraged to bring in new members?</a:t>
            </a:r>
          </a:p>
          <a:p>
            <a:pPr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 smtClean="0">
                <a:latin typeface="Arial" charset="0"/>
              </a:rPr>
              <a:t> Is new member orientation exciting and informative?</a:t>
            </a:r>
          </a:p>
          <a:p>
            <a:endParaRPr lang="en-US" sz="2000" dirty="0" smtClean="0"/>
          </a:p>
        </p:txBody>
      </p:sp>
      <p:sp>
        <p:nvSpPr>
          <p:cNvPr id="4" name="AutoShape 3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981200"/>
          </a:xfrm>
          <a:prstGeom prst="leftRightArrow">
            <a:avLst>
              <a:gd name="adj1" fmla="val 50000"/>
              <a:gd name="adj2" fmla="val 88696"/>
            </a:avLst>
          </a:prstGeom>
          <a:solidFill>
            <a:srgbClr val="EAEAEA"/>
          </a:solidFill>
          <a:ln>
            <a:solidFill>
              <a:schemeClr val="tx1"/>
            </a:solidFill>
          </a:ln>
        </p:spPr>
        <p:txBody>
          <a:bodyPr anchorCtr="1">
            <a:normAutofit fontScale="90000"/>
          </a:bodyPr>
          <a:lstStyle/>
          <a:p>
            <a:pPr eaLnBrk="1" hangingPunct="1"/>
            <a:r>
              <a:rPr lang="en-US" sz="4900" dirty="0" smtClean="0">
                <a:latin typeface="Arial Black" pitchFamily="34" charset="0"/>
              </a:rPr>
              <a:t>Development</a:t>
            </a:r>
            <a:r>
              <a:rPr lang="en-US" sz="2400" dirty="0" smtClean="0">
                <a:latin typeface="Arial Black" pitchFamily="34" charset="0"/>
              </a:rPr>
              <a:t> </a:t>
            </a:r>
            <a:br>
              <a:rPr lang="en-US" sz="2400" dirty="0" smtClean="0">
                <a:latin typeface="Arial Black" pitchFamily="34" charset="0"/>
              </a:rPr>
            </a:br>
            <a:endParaRPr lang="en-US" sz="2400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3"/>
          <p:cNvSpPr>
            <a:spLocks noChangeArrowheads="1"/>
          </p:cNvSpPr>
          <p:nvPr/>
        </p:nvSpPr>
        <p:spPr bwMode="auto">
          <a:xfrm>
            <a:off x="860425" y="457200"/>
            <a:ext cx="7391400" cy="1828800"/>
          </a:xfrm>
          <a:prstGeom prst="leftRightArrow">
            <a:avLst>
              <a:gd name="adj1" fmla="val 50000"/>
              <a:gd name="adj2" fmla="val 80833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2084388" y="914400"/>
            <a:ext cx="51260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dirty="0">
                <a:solidFill>
                  <a:schemeClr val="tx2"/>
                </a:solidFill>
                <a:latin typeface="Arial Black" pitchFamily="34" charset="0"/>
              </a:rPr>
              <a:t>Retention</a:t>
            </a: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762000" y="2438400"/>
            <a:ext cx="8077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b="1" i="1" dirty="0">
                <a:solidFill>
                  <a:schemeClr val="tx2"/>
                </a:solidFill>
                <a:latin typeface="Arial" charset="0"/>
              </a:rPr>
              <a:t> How informative and lively are your weekly meetings?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How relevant and effective are your Club’s service projects?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Does your Club personally contact members who miss meetings?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How connected are your members to each other?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Do members have opportunities to get to know each other?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Are your members active on committees or projects?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 How well informed are your members about </a:t>
            </a:r>
            <a:r>
              <a:rPr lang="en-US" sz="2000" dirty="0" smtClean="0">
                <a:latin typeface="Arial" charset="0"/>
              </a:rPr>
              <a:t>Optimism?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>
                <a:latin typeface="Arial" charset="0"/>
              </a:rPr>
              <a:t>Do you offer on-going new member orientation or </a:t>
            </a:r>
            <a:endParaRPr lang="en-US" sz="2000" dirty="0" smtClean="0">
              <a:latin typeface="Arial" charset="0"/>
            </a:endParaRPr>
          </a:p>
          <a:p>
            <a:pPr lvl="1">
              <a:buClr>
                <a:schemeClr val="accent1"/>
              </a:buClr>
              <a:buFont typeface="Wingdings" pitchFamily="2" charset="2"/>
              <a:buNone/>
            </a:pPr>
            <a:r>
              <a:rPr lang="en-US" sz="2000" dirty="0" smtClean="0"/>
              <a:t>i</a:t>
            </a:r>
            <a:r>
              <a:rPr lang="en-US" sz="2000" dirty="0" smtClean="0">
                <a:latin typeface="Arial" charset="0"/>
              </a:rPr>
              <a:t>nformational programs about Optimism?</a:t>
            </a:r>
            <a:endParaRPr lang="en-US" sz="2000" dirty="0">
              <a:latin typeface="Arial" charset="0"/>
            </a:endParaRPr>
          </a:p>
        </p:txBody>
      </p:sp>
      <p:pic>
        <p:nvPicPr>
          <p:cNvPr id="11269" name="Picture 7" descr="C:\Documents and Settings\All Users\Animations\phone-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5029200"/>
            <a:ext cx="1863725" cy="117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860425" y="457200"/>
            <a:ext cx="7391400" cy="1828800"/>
          </a:xfrm>
          <a:prstGeom prst="leftRightArrow">
            <a:avLst>
              <a:gd name="adj1" fmla="val 50000"/>
              <a:gd name="adj2" fmla="val 80833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371600" y="914400"/>
            <a:ext cx="6248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solidFill>
                  <a:schemeClr val="tx2"/>
                </a:solidFill>
                <a:latin typeface="Arial Black" pitchFamily="34" charset="0"/>
              </a:rPr>
              <a:t>Organize New Club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762000" y="2590800"/>
            <a:ext cx="78486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Is there a community that could support a new Club?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Are there enough Clubs in the area to represent the population?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Are there Clubs in the area to accommodate varying schedules?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Do you have enough charter members for a new Club?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en-US" sz="2000" dirty="0">
                <a:latin typeface="Arial" charset="0"/>
              </a:rPr>
              <a:t>Is there financial or administrative support for a new Club?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endParaRPr lang="en-US" sz="20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</TotalTime>
  <Words>661</Words>
  <Application>Microsoft Office PowerPoint</Application>
  <PresentationFormat>On-screen Show (4:3)</PresentationFormat>
  <Paragraphs>191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Concourse</vt:lpstr>
      <vt:lpstr>The Priority Is Kids</vt:lpstr>
      <vt:lpstr>A Call To Action</vt:lpstr>
      <vt:lpstr> The gap between the needs of youth and Optimist International’s ability to meet these needs is growing wider each and every year.</vt:lpstr>
      <vt:lpstr>Increasing our membership involves three equally important elements.</vt:lpstr>
      <vt:lpstr>Success Depends on Our Clubs  What we’ve done in the past has failed to deliver results.  We need to try a new approach.   It’s time to use what we already know and organize for success, step by step!</vt:lpstr>
      <vt:lpstr>Growth Can Be Accomplished by Utilizing Six Integrated Steps</vt:lpstr>
      <vt:lpstr>Development  </vt:lpstr>
      <vt:lpstr>Slide 8</vt:lpstr>
      <vt:lpstr>Slide 9</vt:lpstr>
      <vt:lpstr>Step One:  </vt:lpstr>
      <vt:lpstr>Step Two:</vt:lpstr>
      <vt:lpstr>Step Three: </vt:lpstr>
      <vt:lpstr>Step Four: </vt:lpstr>
      <vt:lpstr>Step Five:</vt:lpstr>
      <vt:lpstr>Step Six:</vt:lpstr>
      <vt:lpstr>Organize For Success</vt:lpstr>
      <vt:lpstr>Organize To Make It Happen</vt:lpstr>
      <vt:lpstr>Organize To Make It Happen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Priority Is Kids</dc:title>
  <dc:creator>Deanna</dc:creator>
  <cp:lastModifiedBy>Deanna</cp:lastModifiedBy>
  <cp:revision>2</cp:revision>
  <dcterms:created xsi:type="dcterms:W3CDTF">2012-01-19T02:21:07Z</dcterms:created>
  <dcterms:modified xsi:type="dcterms:W3CDTF">2012-01-19T03:10:51Z</dcterms:modified>
</cp:coreProperties>
</file>